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comments/modernComment_2DE_BE30B2D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70" r:id="rId5"/>
  </p:sldMasterIdLst>
  <p:notesMasterIdLst>
    <p:notesMasterId r:id="rId360"/>
  </p:notesMasterIdLst>
  <p:sldIdLst>
    <p:sldId id="256" r:id="rId6"/>
    <p:sldId id="646" r:id="rId7"/>
    <p:sldId id="647" r:id="rId8"/>
    <p:sldId id="733" r:id="rId9"/>
    <p:sldId id="872" r:id="rId10"/>
    <p:sldId id="873" r:id="rId11"/>
    <p:sldId id="874" r:id="rId12"/>
    <p:sldId id="875" r:id="rId13"/>
    <p:sldId id="876" r:id="rId14"/>
    <p:sldId id="877" r:id="rId15"/>
    <p:sldId id="878" r:id="rId16"/>
    <p:sldId id="879" r:id="rId17"/>
    <p:sldId id="880" r:id="rId18"/>
    <p:sldId id="882" r:id="rId19"/>
    <p:sldId id="881" r:id="rId20"/>
    <p:sldId id="883" r:id="rId21"/>
    <p:sldId id="884" r:id="rId22"/>
    <p:sldId id="885" r:id="rId23"/>
    <p:sldId id="886" r:id="rId24"/>
    <p:sldId id="887" r:id="rId25"/>
    <p:sldId id="888" r:id="rId26"/>
    <p:sldId id="889" r:id="rId27"/>
    <p:sldId id="890" r:id="rId28"/>
    <p:sldId id="891" r:id="rId29"/>
    <p:sldId id="892" r:id="rId30"/>
    <p:sldId id="893" r:id="rId31"/>
    <p:sldId id="894" r:id="rId32"/>
    <p:sldId id="895" r:id="rId33"/>
    <p:sldId id="896" r:id="rId34"/>
    <p:sldId id="897" r:id="rId35"/>
    <p:sldId id="898" r:id="rId36"/>
    <p:sldId id="899" r:id="rId37"/>
    <p:sldId id="900" r:id="rId38"/>
    <p:sldId id="901" r:id="rId39"/>
    <p:sldId id="902" r:id="rId40"/>
    <p:sldId id="903" r:id="rId41"/>
    <p:sldId id="919" r:id="rId42"/>
    <p:sldId id="920" r:id="rId43"/>
    <p:sldId id="921" r:id="rId44"/>
    <p:sldId id="922" r:id="rId45"/>
    <p:sldId id="923" r:id="rId46"/>
    <p:sldId id="924" r:id="rId47"/>
    <p:sldId id="925" r:id="rId48"/>
    <p:sldId id="926" r:id="rId49"/>
    <p:sldId id="927" r:id="rId50"/>
    <p:sldId id="928" r:id="rId51"/>
    <p:sldId id="929" r:id="rId52"/>
    <p:sldId id="930" r:id="rId53"/>
    <p:sldId id="931" r:id="rId54"/>
    <p:sldId id="848" r:id="rId55"/>
    <p:sldId id="932" r:id="rId56"/>
    <p:sldId id="933" r:id="rId57"/>
    <p:sldId id="934" r:id="rId58"/>
    <p:sldId id="852" r:id="rId59"/>
    <p:sldId id="935" r:id="rId60"/>
    <p:sldId id="936" r:id="rId61"/>
    <p:sldId id="937" r:id="rId62"/>
    <p:sldId id="938" r:id="rId63"/>
    <p:sldId id="939" r:id="rId64"/>
    <p:sldId id="940" r:id="rId65"/>
    <p:sldId id="941" r:id="rId66"/>
    <p:sldId id="942" r:id="rId67"/>
    <p:sldId id="943" r:id="rId68"/>
    <p:sldId id="944" r:id="rId69"/>
    <p:sldId id="945" r:id="rId70"/>
    <p:sldId id="680" r:id="rId71"/>
    <p:sldId id="946" r:id="rId72"/>
    <p:sldId id="947" r:id="rId73"/>
    <p:sldId id="948" r:id="rId74"/>
    <p:sldId id="949" r:id="rId75"/>
    <p:sldId id="950" r:id="rId76"/>
    <p:sldId id="951" r:id="rId77"/>
    <p:sldId id="952" r:id="rId78"/>
    <p:sldId id="953" r:id="rId79"/>
    <p:sldId id="954" r:id="rId80"/>
    <p:sldId id="955" r:id="rId81"/>
    <p:sldId id="956" r:id="rId82"/>
    <p:sldId id="957" r:id="rId83"/>
    <p:sldId id="958" r:id="rId84"/>
    <p:sldId id="959" r:id="rId85"/>
    <p:sldId id="960" r:id="rId86"/>
    <p:sldId id="961" r:id="rId87"/>
    <p:sldId id="962" r:id="rId88"/>
    <p:sldId id="963" r:id="rId89"/>
    <p:sldId id="964" r:id="rId90"/>
    <p:sldId id="965" r:id="rId91"/>
    <p:sldId id="966" r:id="rId92"/>
    <p:sldId id="967" r:id="rId93"/>
    <p:sldId id="968" r:id="rId94"/>
    <p:sldId id="969" r:id="rId95"/>
    <p:sldId id="970" r:id="rId96"/>
    <p:sldId id="971" r:id="rId97"/>
    <p:sldId id="972" r:id="rId98"/>
    <p:sldId id="973" r:id="rId99"/>
    <p:sldId id="974" r:id="rId100"/>
    <p:sldId id="975" r:id="rId101"/>
    <p:sldId id="976" r:id="rId102"/>
    <p:sldId id="977" r:id="rId103"/>
    <p:sldId id="978" r:id="rId104"/>
    <p:sldId id="979" r:id="rId105"/>
    <p:sldId id="980" r:id="rId106"/>
    <p:sldId id="981" r:id="rId107"/>
    <p:sldId id="982" r:id="rId108"/>
    <p:sldId id="983" r:id="rId109"/>
    <p:sldId id="984" r:id="rId110"/>
    <p:sldId id="985" r:id="rId111"/>
    <p:sldId id="986" r:id="rId112"/>
    <p:sldId id="987" r:id="rId113"/>
    <p:sldId id="988" r:id="rId114"/>
    <p:sldId id="989" r:id="rId115"/>
    <p:sldId id="990" r:id="rId116"/>
    <p:sldId id="991" r:id="rId117"/>
    <p:sldId id="992" r:id="rId118"/>
    <p:sldId id="993" r:id="rId119"/>
    <p:sldId id="994" r:id="rId120"/>
    <p:sldId id="995" r:id="rId121"/>
    <p:sldId id="996" r:id="rId122"/>
    <p:sldId id="997" r:id="rId123"/>
    <p:sldId id="998" r:id="rId124"/>
    <p:sldId id="999" r:id="rId125"/>
    <p:sldId id="1000" r:id="rId126"/>
    <p:sldId id="1001" r:id="rId127"/>
    <p:sldId id="1002" r:id="rId128"/>
    <p:sldId id="1003" r:id="rId129"/>
    <p:sldId id="1004" r:id="rId130"/>
    <p:sldId id="1005" r:id="rId131"/>
    <p:sldId id="1006" r:id="rId132"/>
    <p:sldId id="1007" r:id="rId133"/>
    <p:sldId id="1008" r:id="rId134"/>
    <p:sldId id="1009" r:id="rId135"/>
    <p:sldId id="1010" r:id="rId136"/>
    <p:sldId id="1011" r:id="rId137"/>
    <p:sldId id="1012" r:id="rId138"/>
    <p:sldId id="1013" r:id="rId139"/>
    <p:sldId id="1014" r:id="rId140"/>
    <p:sldId id="1015" r:id="rId141"/>
    <p:sldId id="1016" r:id="rId142"/>
    <p:sldId id="1017" r:id="rId143"/>
    <p:sldId id="1018" r:id="rId144"/>
    <p:sldId id="1019" r:id="rId145"/>
    <p:sldId id="1020" r:id="rId146"/>
    <p:sldId id="1021" r:id="rId147"/>
    <p:sldId id="1022" r:id="rId148"/>
    <p:sldId id="1023" r:id="rId149"/>
    <p:sldId id="1024" r:id="rId150"/>
    <p:sldId id="1025" r:id="rId151"/>
    <p:sldId id="1026" r:id="rId152"/>
    <p:sldId id="780" r:id="rId153"/>
    <p:sldId id="726" r:id="rId154"/>
    <p:sldId id="727" r:id="rId155"/>
    <p:sldId id="728" r:id="rId156"/>
    <p:sldId id="729" r:id="rId157"/>
    <p:sldId id="856" r:id="rId158"/>
    <p:sldId id="857" r:id="rId159"/>
    <p:sldId id="730" r:id="rId160"/>
    <p:sldId id="731" r:id="rId161"/>
    <p:sldId id="732" r:id="rId162"/>
    <p:sldId id="1027" r:id="rId163"/>
    <p:sldId id="1028" r:id="rId164"/>
    <p:sldId id="1029" r:id="rId165"/>
    <p:sldId id="1030" r:id="rId166"/>
    <p:sldId id="1031" r:id="rId167"/>
    <p:sldId id="1032" r:id="rId168"/>
    <p:sldId id="1033" r:id="rId169"/>
    <p:sldId id="779" r:id="rId170"/>
    <p:sldId id="477" r:id="rId171"/>
    <p:sldId id="549" r:id="rId172"/>
    <p:sldId id="670" r:id="rId173"/>
    <p:sldId id="858" r:id="rId174"/>
    <p:sldId id="669" r:id="rId175"/>
    <p:sldId id="671" r:id="rId176"/>
    <p:sldId id="859" r:id="rId177"/>
    <p:sldId id="672" r:id="rId178"/>
    <p:sldId id="673" r:id="rId179"/>
    <p:sldId id="674" r:id="rId180"/>
    <p:sldId id="860" r:id="rId181"/>
    <p:sldId id="675" r:id="rId182"/>
    <p:sldId id="676" r:id="rId183"/>
    <p:sldId id="862" r:id="rId184"/>
    <p:sldId id="863" r:id="rId185"/>
    <p:sldId id="864" r:id="rId186"/>
    <p:sldId id="677" r:id="rId187"/>
    <p:sldId id="678" r:id="rId188"/>
    <p:sldId id="679" r:id="rId189"/>
    <p:sldId id="681" r:id="rId190"/>
    <p:sldId id="682" r:id="rId191"/>
    <p:sldId id="683" r:id="rId192"/>
    <p:sldId id="684" r:id="rId193"/>
    <p:sldId id="685" r:id="rId194"/>
    <p:sldId id="865" r:id="rId195"/>
    <p:sldId id="686" r:id="rId196"/>
    <p:sldId id="687" r:id="rId197"/>
    <p:sldId id="688" r:id="rId198"/>
    <p:sldId id="689" r:id="rId199"/>
    <p:sldId id="866" r:id="rId200"/>
    <p:sldId id="690" r:id="rId201"/>
    <p:sldId id="691" r:id="rId202"/>
    <p:sldId id="692" r:id="rId203"/>
    <p:sldId id="693" r:id="rId204"/>
    <p:sldId id="694" r:id="rId205"/>
    <p:sldId id="870" r:id="rId206"/>
    <p:sldId id="867" r:id="rId207"/>
    <p:sldId id="695" r:id="rId208"/>
    <p:sldId id="696" r:id="rId209"/>
    <p:sldId id="697" r:id="rId210"/>
    <p:sldId id="698" r:id="rId211"/>
    <p:sldId id="699" r:id="rId212"/>
    <p:sldId id="868" r:id="rId213"/>
    <p:sldId id="700" r:id="rId214"/>
    <p:sldId id="701" r:id="rId215"/>
    <p:sldId id="769" r:id="rId216"/>
    <p:sldId id="702" r:id="rId217"/>
    <p:sldId id="703" r:id="rId218"/>
    <p:sldId id="704" r:id="rId219"/>
    <p:sldId id="705" r:id="rId220"/>
    <p:sldId id="706" r:id="rId221"/>
    <p:sldId id="707" r:id="rId222"/>
    <p:sldId id="768" r:id="rId223"/>
    <p:sldId id="708" r:id="rId224"/>
    <p:sldId id="709" r:id="rId225"/>
    <p:sldId id="710" r:id="rId226"/>
    <p:sldId id="711" r:id="rId227"/>
    <p:sldId id="713" r:id="rId228"/>
    <p:sldId id="712" r:id="rId229"/>
    <p:sldId id="770" r:id="rId230"/>
    <p:sldId id="734" r:id="rId231"/>
    <p:sldId id="739" r:id="rId232"/>
    <p:sldId id="740" r:id="rId233"/>
    <p:sldId id="741" r:id="rId234"/>
    <p:sldId id="742" r:id="rId235"/>
    <p:sldId id="743" r:id="rId236"/>
    <p:sldId id="744" r:id="rId237"/>
    <p:sldId id="745" r:id="rId238"/>
    <p:sldId id="771" r:id="rId239"/>
    <p:sldId id="735" r:id="rId240"/>
    <p:sldId id="749" r:id="rId241"/>
    <p:sldId id="750" r:id="rId242"/>
    <p:sldId id="752" r:id="rId243"/>
    <p:sldId id="751" r:id="rId244"/>
    <p:sldId id="753" r:id="rId245"/>
    <p:sldId id="772" r:id="rId246"/>
    <p:sldId id="774" r:id="rId247"/>
    <p:sldId id="736" r:id="rId248"/>
    <p:sldId id="773" r:id="rId249"/>
    <p:sldId id="754" r:id="rId250"/>
    <p:sldId id="775" r:id="rId251"/>
    <p:sldId id="776" r:id="rId252"/>
    <p:sldId id="737" r:id="rId253"/>
    <p:sldId id="777" r:id="rId254"/>
    <p:sldId id="778" r:id="rId255"/>
    <p:sldId id="781" r:id="rId256"/>
    <p:sldId id="782" r:id="rId257"/>
    <p:sldId id="738" r:id="rId258"/>
    <p:sldId id="783" r:id="rId259"/>
    <p:sldId id="784" r:id="rId260"/>
    <p:sldId id="748" r:id="rId261"/>
    <p:sldId id="746" r:id="rId262"/>
    <p:sldId id="785" r:id="rId263"/>
    <p:sldId id="786" r:id="rId264"/>
    <p:sldId id="787" r:id="rId265"/>
    <p:sldId id="788" r:id="rId266"/>
    <p:sldId id="789" r:id="rId267"/>
    <p:sldId id="790" r:id="rId268"/>
    <p:sldId id="791" r:id="rId269"/>
    <p:sldId id="793" r:id="rId270"/>
    <p:sldId id="792" r:id="rId271"/>
    <p:sldId id="794" r:id="rId272"/>
    <p:sldId id="795" r:id="rId273"/>
    <p:sldId id="796" r:id="rId274"/>
    <p:sldId id="797" r:id="rId275"/>
    <p:sldId id="798" r:id="rId276"/>
    <p:sldId id="799" r:id="rId277"/>
    <p:sldId id="800" r:id="rId278"/>
    <p:sldId id="801" r:id="rId279"/>
    <p:sldId id="802" r:id="rId280"/>
    <p:sldId id="803" r:id="rId281"/>
    <p:sldId id="804" r:id="rId282"/>
    <p:sldId id="805" r:id="rId283"/>
    <p:sldId id="806" r:id="rId284"/>
    <p:sldId id="807" r:id="rId285"/>
    <p:sldId id="808" r:id="rId286"/>
    <p:sldId id="809" r:id="rId287"/>
    <p:sldId id="810" r:id="rId288"/>
    <p:sldId id="811" r:id="rId289"/>
    <p:sldId id="812" r:id="rId290"/>
    <p:sldId id="813" r:id="rId291"/>
    <p:sldId id="814" r:id="rId292"/>
    <p:sldId id="815" r:id="rId293"/>
    <p:sldId id="816" r:id="rId294"/>
    <p:sldId id="817" r:id="rId295"/>
    <p:sldId id="818" r:id="rId296"/>
    <p:sldId id="819" r:id="rId297"/>
    <p:sldId id="820" r:id="rId298"/>
    <p:sldId id="821" r:id="rId299"/>
    <p:sldId id="822" r:id="rId300"/>
    <p:sldId id="823" r:id="rId301"/>
    <p:sldId id="824" r:id="rId302"/>
    <p:sldId id="825" r:id="rId303"/>
    <p:sldId id="826" r:id="rId304"/>
    <p:sldId id="827" r:id="rId305"/>
    <p:sldId id="828" r:id="rId306"/>
    <p:sldId id="829" r:id="rId307"/>
    <p:sldId id="830" r:id="rId308"/>
    <p:sldId id="831" r:id="rId309"/>
    <p:sldId id="832" r:id="rId310"/>
    <p:sldId id="833" r:id="rId311"/>
    <p:sldId id="834" r:id="rId312"/>
    <p:sldId id="835" r:id="rId313"/>
    <p:sldId id="836" r:id="rId314"/>
    <p:sldId id="837" r:id="rId315"/>
    <p:sldId id="871" r:id="rId316"/>
    <p:sldId id="838" r:id="rId317"/>
    <p:sldId id="839" r:id="rId318"/>
    <p:sldId id="840" r:id="rId319"/>
    <p:sldId id="841" r:id="rId320"/>
    <p:sldId id="842" r:id="rId321"/>
    <p:sldId id="843" r:id="rId322"/>
    <p:sldId id="844" r:id="rId323"/>
    <p:sldId id="845" r:id="rId324"/>
    <p:sldId id="846" r:id="rId325"/>
    <p:sldId id="847" r:id="rId326"/>
    <p:sldId id="849" r:id="rId327"/>
    <p:sldId id="850" r:id="rId328"/>
    <p:sldId id="851" r:id="rId329"/>
    <p:sldId id="853" r:id="rId330"/>
    <p:sldId id="854" r:id="rId331"/>
    <p:sldId id="855" r:id="rId332"/>
    <p:sldId id="725" r:id="rId333"/>
    <p:sldId id="714" r:id="rId334"/>
    <p:sldId id="717" r:id="rId335"/>
    <p:sldId id="715" r:id="rId336"/>
    <p:sldId id="718" r:id="rId337"/>
    <p:sldId id="719" r:id="rId338"/>
    <p:sldId id="720" r:id="rId339"/>
    <p:sldId id="721" r:id="rId340"/>
    <p:sldId id="722" r:id="rId341"/>
    <p:sldId id="723" r:id="rId342"/>
    <p:sldId id="724" r:id="rId343"/>
    <p:sldId id="869" r:id="rId344"/>
    <p:sldId id="905" r:id="rId345"/>
    <p:sldId id="906" r:id="rId346"/>
    <p:sldId id="907" r:id="rId347"/>
    <p:sldId id="908" r:id="rId348"/>
    <p:sldId id="909" r:id="rId349"/>
    <p:sldId id="910" r:id="rId350"/>
    <p:sldId id="915" r:id="rId351"/>
    <p:sldId id="916" r:id="rId352"/>
    <p:sldId id="917" r:id="rId353"/>
    <p:sldId id="911" r:id="rId354"/>
    <p:sldId id="912" r:id="rId355"/>
    <p:sldId id="913" r:id="rId356"/>
    <p:sldId id="914" r:id="rId357"/>
    <p:sldId id="918" r:id="rId358"/>
    <p:sldId id="273" r:id="rId359"/>
  </p:sldIdLst>
  <p:sldSz cx="12192000" cy="6858000"/>
  <p:notesSz cx="12192000" cy="6858000"/>
  <p:embeddedFontLst>
    <p:embeddedFont>
      <p:font typeface="Book Antiqua" panose="02040602050305030304" pitchFamily="18" charset="0"/>
      <p:regular r:id="rId361"/>
      <p:bold r:id="rId362"/>
      <p:italic r:id="rId363"/>
      <p:boldItalic r:id="rId364"/>
    </p:embeddedFont>
    <p:embeddedFont>
      <p:font typeface="Calibri" panose="020F0502020204030204" pitchFamily="34" charset="0"/>
      <p:regular r:id="rId365"/>
      <p:bold r:id="rId366"/>
      <p:italic r:id="rId367"/>
      <p:boldItalic r:id="rId368"/>
    </p:embeddedFont>
    <p:embeddedFont>
      <p:font typeface="Open Sans" panose="020B0604020202020204" charset="0"/>
      <p:regular r:id="rId369"/>
      <p:bold r:id="rId370"/>
      <p:italic r:id="rId371"/>
      <p:boldItalic r:id="rId372"/>
    </p:embeddedFont>
    <p:embeddedFont>
      <p:font typeface="Verdana" panose="020B0604030504040204" pitchFamily="34" charset="0"/>
      <p:regular r:id="rId373"/>
      <p:bold r:id="rId374"/>
      <p:italic r:id="rId375"/>
      <p:boldItalic r:id="rId3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77" roundtripDataSignature="AMtx7mgEIyuf/SI/1knloFh6979aPV7HQ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F5785D-4DFA-05D4-E2B5-7105B75BA117}" name="Dadan Rahdian" initials="DR" userId="S::dadanra@metrodata.co.id::33b33936-12c1-40a2-9cd1-04cf745e83da" providerId="AD"/>
  <p188:author id="{20A60B61-AB96-499E-006E-32973CEF3DBB}" name="Dadan Rahdian" initials="DR" userId="S::DadanRa@metrodata.co.id::33b33936-12c1-40a2-9cd1-04cf745e83da" providerId="AD"/>
  <p188:author id="{5EAE0384-B09F-8BCE-D0E8-24E5422C61AB}" name="Justine William" initials="JW" userId="S::justinewi@metrodata.co.id::19de3001-2cdc-48f0-9917-d6579d0ef3af" providerId="AD"/>
  <p188:author id="{D82220AA-6972-FC32-5D74-CE7778D9A145}" name="Justine William" initials="" userId="S::JustineWi@metrodata.co.id::19de3001-2cdc-48f0-9917-d6579d0ef3a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ie Wahyuningtiyas" initials="" lastIdx="4" clrIdx="0"/>
  <p:cmAuthor id="1" name="ME-OVO Team Project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9E"/>
    <a:srgbClr val="FFE7B3"/>
    <a:srgbClr val="FADFA5"/>
    <a:srgbClr val="F5DDBC"/>
    <a:srgbClr val="FFDBA8"/>
    <a:srgbClr val="FFD599"/>
    <a:srgbClr val="FFC97D"/>
    <a:srgbClr val="FFC069"/>
    <a:srgbClr val="F7964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9387EA-8BB5-43E5-8CFF-1CC3EA9AA637}">
  <a:tblStyle styleId="{2E9387EA-8BB5-43E5-8CFF-1CC3EA9AA6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F81B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F81B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F87D42-6793-48A0-9A80-21F5ED58BAB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9FCFFF4-9B5E-42D5-9C36-B51277BB51E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817408C-AAAB-4C89-9815-C10F8B3FCACB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34D636-9017-4643-B844-A42242EA93DE}" styleName="Table_4">
    <a:wholeTbl>
      <a:tcTxStyle b="off" i="off">
        <a:font>
          <a:latin typeface="Arial"/>
          <a:ea typeface="Arial"/>
          <a:cs typeface="Arial"/>
        </a:font>
        <a:srgbClr val="000001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6E6"/>
          </a:solidFill>
        </a:fill>
      </a:tcStyle>
    </a:wholeTbl>
    <a:band1H>
      <a:tcTxStyle b="off" i="off"/>
      <a:tcStyle>
        <a:tcBdr/>
        <a:fill>
          <a:solidFill>
            <a:srgbClr val="D0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5A040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5A040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A0402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A040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2615" autoAdjust="0"/>
  </p:normalViewPr>
  <p:slideViewPr>
    <p:cSldViewPr snapToGrid="0">
      <p:cViewPr varScale="1">
        <p:scale>
          <a:sx n="88" d="100"/>
          <a:sy n="88" d="100"/>
        </p:scale>
        <p:origin x="628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21" Type="http://schemas.openxmlformats.org/officeDocument/2006/relationships/slide" Target="slides/slide16.xml"/><Relationship Id="rId63" Type="http://schemas.openxmlformats.org/officeDocument/2006/relationships/slide" Target="slides/slide58.xml"/><Relationship Id="rId159" Type="http://schemas.openxmlformats.org/officeDocument/2006/relationships/slide" Target="slides/slide154.xml"/><Relationship Id="rId324" Type="http://schemas.openxmlformats.org/officeDocument/2006/relationships/slide" Target="slides/slide319.xml"/><Relationship Id="rId366" Type="http://schemas.openxmlformats.org/officeDocument/2006/relationships/font" Target="fonts/font6.fntdata"/><Relationship Id="rId170" Type="http://schemas.openxmlformats.org/officeDocument/2006/relationships/slide" Target="slides/slide165.xml"/><Relationship Id="rId226" Type="http://schemas.openxmlformats.org/officeDocument/2006/relationships/slide" Target="slides/slide221.xml"/><Relationship Id="rId268" Type="http://schemas.openxmlformats.org/officeDocument/2006/relationships/slide" Target="slides/slide263.xml"/><Relationship Id="rId32" Type="http://schemas.openxmlformats.org/officeDocument/2006/relationships/slide" Target="slides/slide27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335" Type="http://schemas.openxmlformats.org/officeDocument/2006/relationships/slide" Target="slides/slide330.xml"/><Relationship Id="rId377" Type="http://customschemas.google.com/relationships/presentationmetadata" Target="metadata"/><Relationship Id="rId5" Type="http://schemas.openxmlformats.org/officeDocument/2006/relationships/slideMaster" Target="slideMasters/slideMaster2.xml"/><Relationship Id="rId181" Type="http://schemas.openxmlformats.org/officeDocument/2006/relationships/slide" Target="slides/slide176.xml"/><Relationship Id="rId237" Type="http://schemas.openxmlformats.org/officeDocument/2006/relationships/slide" Target="slides/slide232.xml"/><Relationship Id="rId279" Type="http://schemas.openxmlformats.org/officeDocument/2006/relationships/slide" Target="slides/slide274.xml"/><Relationship Id="rId43" Type="http://schemas.openxmlformats.org/officeDocument/2006/relationships/slide" Target="slides/slide38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346" Type="http://schemas.openxmlformats.org/officeDocument/2006/relationships/slide" Target="slides/slide341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48" Type="http://schemas.openxmlformats.org/officeDocument/2006/relationships/slide" Target="slides/slide243.xml"/><Relationship Id="rId12" Type="http://schemas.openxmlformats.org/officeDocument/2006/relationships/slide" Target="slides/slide7.xml"/><Relationship Id="rId108" Type="http://schemas.openxmlformats.org/officeDocument/2006/relationships/slide" Target="slides/slide103.xml"/><Relationship Id="rId315" Type="http://schemas.openxmlformats.org/officeDocument/2006/relationships/slide" Target="slides/slide310.xml"/><Relationship Id="rId357" Type="http://schemas.openxmlformats.org/officeDocument/2006/relationships/slide" Target="slides/slide352.xml"/><Relationship Id="rId54" Type="http://schemas.openxmlformats.org/officeDocument/2006/relationships/slide" Target="slides/slide49.xml"/><Relationship Id="rId96" Type="http://schemas.openxmlformats.org/officeDocument/2006/relationships/slide" Target="slides/slide91.xml"/><Relationship Id="rId161" Type="http://schemas.openxmlformats.org/officeDocument/2006/relationships/slide" Target="slides/slide156.xml"/><Relationship Id="rId217" Type="http://schemas.openxmlformats.org/officeDocument/2006/relationships/slide" Target="slides/slide212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326" Type="http://schemas.openxmlformats.org/officeDocument/2006/relationships/slide" Target="slides/slide321.xml"/><Relationship Id="rId65" Type="http://schemas.openxmlformats.org/officeDocument/2006/relationships/slide" Target="slides/slide60.xml"/><Relationship Id="rId130" Type="http://schemas.openxmlformats.org/officeDocument/2006/relationships/slide" Target="slides/slide125.xml"/><Relationship Id="rId368" Type="http://schemas.openxmlformats.org/officeDocument/2006/relationships/font" Target="fonts/font8.fntdata"/><Relationship Id="rId172" Type="http://schemas.openxmlformats.org/officeDocument/2006/relationships/slide" Target="slides/slide167.xml"/><Relationship Id="rId228" Type="http://schemas.openxmlformats.org/officeDocument/2006/relationships/slide" Target="slides/slide223.xml"/><Relationship Id="rId281" Type="http://schemas.openxmlformats.org/officeDocument/2006/relationships/slide" Target="slides/slide276.xml"/><Relationship Id="rId337" Type="http://schemas.openxmlformats.org/officeDocument/2006/relationships/slide" Target="slides/slide332.xml"/><Relationship Id="rId34" Type="http://schemas.openxmlformats.org/officeDocument/2006/relationships/slide" Target="slides/slide29.xml"/><Relationship Id="rId76" Type="http://schemas.openxmlformats.org/officeDocument/2006/relationships/slide" Target="slides/slide71.xml"/><Relationship Id="rId141" Type="http://schemas.openxmlformats.org/officeDocument/2006/relationships/slide" Target="slides/slide136.xml"/><Relationship Id="rId379" Type="http://schemas.openxmlformats.org/officeDocument/2006/relationships/presProps" Target="presProps.xml"/><Relationship Id="rId7" Type="http://schemas.openxmlformats.org/officeDocument/2006/relationships/slide" Target="slides/slide2.xml"/><Relationship Id="rId183" Type="http://schemas.openxmlformats.org/officeDocument/2006/relationships/slide" Target="slides/slide178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45" Type="http://schemas.openxmlformats.org/officeDocument/2006/relationships/slide" Target="slides/slide40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348" Type="http://schemas.openxmlformats.org/officeDocument/2006/relationships/slide" Target="slides/slide343.xml"/><Relationship Id="rId152" Type="http://schemas.openxmlformats.org/officeDocument/2006/relationships/slide" Target="slides/slide147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56" Type="http://schemas.openxmlformats.org/officeDocument/2006/relationships/slide" Target="slides/slide51.xml"/><Relationship Id="rId317" Type="http://schemas.openxmlformats.org/officeDocument/2006/relationships/slide" Target="slides/slide312.xml"/><Relationship Id="rId359" Type="http://schemas.openxmlformats.org/officeDocument/2006/relationships/slide" Target="slides/slide354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63" Type="http://schemas.openxmlformats.org/officeDocument/2006/relationships/slide" Target="slides/slide158.xml"/><Relationship Id="rId219" Type="http://schemas.openxmlformats.org/officeDocument/2006/relationships/slide" Target="slides/slide214.xml"/><Relationship Id="rId370" Type="http://schemas.openxmlformats.org/officeDocument/2006/relationships/font" Target="fonts/font10.fntdata"/><Relationship Id="rId230" Type="http://schemas.openxmlformats.org/officeDocument/2006/relationships/slide" Target="slides/slide225.xml"/><Relationship Id="rId25" Type="http://schemas.openxmlformats.org/officeDocument/2006/relationships/slide" Target="slides/slide20.xml"/><Relationship Id="rId67" Type="http://schemas.openxmlformats.org/officeDocument/2006/relationships/slide" Target="slides/slide62.xml"/><Relationship Id="rId272" Type="http://schemas.openxmlformats.org/officeDocument/2006/relationships/slide" Target="slides/slide267.xml"/><Relationship Id="rId328" Type="http://schemas.openxmlformats.org/officeDocument/2006/relationships/slide" Target="slides/slide323.xml"/><Relationship Id="rId132" Type="http://schemas.openxmlformats.org/officeDocument/2006/relationships/slide" Target="slides/slide127.xml"/><Relationship Id="rId174" Type="http://schemas.openxmlformats.org/officeDocument/2006/relationships/slide" Target="slides/slide169.xml"/><Relationship Id="rId381" Type="http://schemas.openxmlformats.org/officeDocument/2006/relationships/theme" Target="theme/theme1.xml"/><Relationship Id="rId241" Type="http://schemas.openxmlformats.org/officeDocument/2006/relationships/slide" Target="slides/slide236.xml"/><Relationship Id="rId36" Type="http://schemas.openxmlformats.org/officeDocument/2006/relationships/slide" Target="slides/slide31.xml"/><Relationship Id="rId283" Type="http://schemas.openxmlformats.org/officeDocument/2006/relationships/slide" Target="slides/slide278.xml"/><Relationship Id="rId339" Type="http://schemas.openxmlformats.org/officeDocument/2006/relationships/slide" Target="slides/slide334.xml"/><Relationship Id="rId78" Type="http://schemas.openxmlformats.org/officeDocument/2006/relationships/slide" Target="slides/slide73.xml"/><Relationship Id="rId101" Type="http://schemas.openxmlformats.org/officeDocument/2006/relationships/slide" Target="slides/slide96.xml"/><Relationship Id="rId143" Type="http://schemas.openxmlformats.org/officeDocument/2006/relationships/slide" Target="slides/slide138.xml"/><Relationship Id="rId185" Type="http://schemas.openxmlformats.org/officeDocument/2006/relationships/slide" Target="slides/slide180.xml"/><Relationship Id="rId350" Type="http://schemas.openxmlformats.org/officeDocument/2006/relationships/slide" Target="slides/slide345.xml"/><Relationship Id="rId9" Type="http://schemas.openxmlformats.org/officeDocument/2006/relationships/slide" Target="slides/slide4.xml"/><Relationship Id="rId210" Type="http://schemas.openxmlformats.org/officeDocument/2006/relationships/slide" Target="slides/slide205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slide" Target="slides/slide303.xml"/><Relationship Id="rId329" Type="http://schemas.openxmlformats.org/officeDocument/2006/relationships/slide" Target="slides/slide324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340" Type="http://schemas.openxmlformats.org/officeDocument/2006/relationships/slide" Target="slides/slide335.xml"/><Relationship Id="rId361" Type="http://schemas.openxmlformats.org/officeDocument/2006/relationships/font" Target="fonts/font1.fntdata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382" Type="http://schemas.openxmlformats.org/officeDocument/2006/relationships/tableStyles" Target="tableStyles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slide" Target="slides/slide314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330" Type="http://schemas.openxmlformats.org/officeDocument/2006/relationships/slide" Target="slides/slide325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351" Type="http://schemas.openxmlformats.org/officeDocument/2006/relationships/slide" Target="slides/slide346.xml"/><Relationship Id="rId372" Type="http://schemas.openxmlformats.org/officeDocument/2006/relationships/font" Target="fonts/font12.fntdata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slide" Target="slides/slide304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slide" Target="slides/slide315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341" Type="http://schemas.openxmlformats.org/officeDocument/2006/relationships/slide" Target="slides/slide336.xml"/><Relationship Id="rId362" Type="http://schemas.openxmlformats.org/officeDocument/2006/relationships/font" Target="fonts/font2.fntdata"/><Relationship Id="rId383" Type="http://schemas.microsoft.com/office/2016/11/relationships/changesInfo" Target="changesInfos/changesInfo1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slide" Target="slides/slide305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331" Type="http://schemas.openxmlformats.org/officeDocument/2006/relationships/slide" Target="slides/slide326.xml"/><Relationship Id="rId352" Type="http://schemas.openxmlformats.org/officeDocument/2006/relationships/slide" Target="slides/slide347.xml"/><Relationship Id="rId373" Type="http://schemas.openxmlformats.org/officeDocument/2006/relationships/font" Target="fonts/font13.fntdata"/><Relationship Id="rId1" Type="http://schemas.openxmlformats.org/officeDocument/2006/relationships/customXml" Target="../customXml/item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slide" Target="slides/slide316.xml"/><Relationship Id="rId342" Type="http://schemas.openxmlformats.org/officeDocument/2006/relationships/slide" Target="slides/slide337.xml"/><Relationship Id="rId363" Type="http://schemas.openxmlformats.org/officeDocument/2006/relationships/font" Target="fonts/font3.fntdata"/><Relationship Id="rId384" Type="http://schemas.microsoft.com/office/2018/10/relationships/authors" Target="authors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slide" Target="slides/slide306.xml"/><Relationship Id="rId332" Type="http://schemas.openxmlformats.org/officeDocument/2006/relationships/slide" Target="slides/slide327.xml"/><Relationship Id="rId353" Type="http://schemas.openxmlformats.org/officeDocument/2006/relationships/slide" Target="slides/slide348.xml"/><Relationship Id="rId374" Type="http://schemas.openxmlformats.org/officeDocument/2006/relationships/font" Target="fonts/font14.fntdata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slide" Target="slides/slide317.xml"/><Relationship Id="rId343" Type="http://schemas.openxmlformats.org/officeDocument/2006/relationships/slide" Target="slides/slide338.xml"/><Relationship Id="rId364" Type="http://schemas.openxmlformats.org/officeDocument/2006/relationships/font" Target="fonts/font4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slide" Target="slides/slide307.xml"/><Relationship Id="rId333" Type="http://schemas.openxmlformats.org/officeDocument/2006/relationships/slide" Target="slides/slide328.xml"/><Relationship Id="rId354" Type="http://schemas.openxmlformats.org/officeDocument/2006/relationships/slide" Target="slides/slide349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75" Type="http://schemas.openxmlformats.org/officeDocument/2006/relationships/font" Target="fonts/font15.fntdata"/><Relationship Id="rId3" Type="http://schemas.openxmlformats.org/officeDocument/2006/relationships/customXml" Target="../customXml/item3.xml"/><Relationship Id="rId214" Type="http://schemas.openxmlformats.org/officeDocument/2006/relationships/slide" Target="slides/slide209.xml"/><Relationship Id="rId235" Type="http://schemas.openxmlformats.org/officeDocument/2006/relationships/slide" Target="slides/slide230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302" Type="http://schemas.openxmlformats.org/officeDocument/2006/relationships/slide" Target="slides/slide297.xml"/><Relationship Id="rId323" Type="http://schemas.openxmlformats.org/officeDocument/2006/relationships/slide" Target="slides/slide318.xml"/><Relationship Id="rId344" Type="http://schemas.openxmlformats.org/officeDocument/2006/relationships/slide" Target="slides/slide339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365" Type="http://schemas.openxmlformats.org/officeDocument/2006/relationships/font" Target="fonts/font5.fntdata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5" Type="http://schemas.openxmlformats.org/officeDocument/2006/relationships/slide" Target="slides/slide220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313" Type="http://schemas.openxmlformats.org/officeDocument/2006/relationships/slide" Target="slides/slide308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94" Type="http://schemas.openxmlformats.org/officeDocument/2006/relationships/slide" Target="slides/slide89.xml"/><Relationship Id="rId148" Type="http://schemas.openxmlformats.org/officeDocument/2006/relationships/slide" Target="slides/slide143.xml"/><Relationship Id="rId169" Type="http://schemas.openxmlformats.org/officeDocument/2006/relationships/slide" Target="slides/slide164.xml"/><Relationship Id="rId334" Type="http://schemas.openxmlformats.org/officeDocument/2006/relationships/slide" Target="slides/slide329.xml"/><Relationship Id="rId355" Type="http://schemas.openxmlformats.org/officeDocument/2006/relationships/slide" Target="slides/slide350.xml"/><Relationship Id="rId376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303" Type="http://schemas.openxmlformats.org/officeDocument/2006/relationships/slide" Target="slides/slide298.xml"/><Relationship Id="rId42" Type="http://schemas.openxmlformats.org/officeDocument/2006/relationships/slide" Target="slides/slide37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345" Type="http://schemas.openxmlformats.org/officeDocument/2006/relationships/slide" Target="slides/slide340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53" Type="http://schemas.openxmlformats.org/officeDocument/2006/relationships/slide" Target="slides/slide48.xml"/><Relationship Id="rId149" Type="http://schemas.openxmlformats.org/officeDocument/2006/relationships/slide" Target="slides/slide144.xml"/><Relationship Id="rId314" Type="http://schemas.openxmlformats.org/officeDocument/2006/relationships/slide" Target="slides/slide309.xml"/><Relationship Id="rId356" Type="http://schemas.openxmlformats.org/officeDocument/2006/relationships/slide" Target="slides/slide351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16" Type="http://schemas.openxmlformats.org/officeDocument/2006/relationships/slide" Target="slides/slide211.xml"/><Relationship Id="rId258" Type="http://schemas.openxmlformats.org/officeDocument/2006/relationships/slide" Target="slides/slide253.xml"/><Relationship Id="rId22" Type="http://schemas.openxmlformats.org/officeDocument/2006/relationships/slide" Target="slides/slide17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325" Type="http://schemas.openxmlformats.org/officeDocument/2006/relationships/slide" Target="slides/slide320.xml"/><Relationship Id="rId367" Type="http://schemas.openxmlformats.org/officeDocument/2006/relationships/font" Target="fonts/font7.fntdata"/><Relationship Id="rId171" Type="http://schemas.openxmlformats.org/officeDocument/2006/relationships/slide" Target="slides/slide166.xml"/><Relationship Id="rId227" Type="http://schemas.openxmlformats.org/officeDocument/2006/relationships/slide" Target="slides/slide222.xml"/><Relationship Id="rId269" Type="http://schemas.openxmlformats.org/officeDocument/2006/relationships/slide" Target="slides/slide264.xml"/><Relationship Id="rId33" Type="http://schemas.openxmlformats.org/officeDocument/2006/relationships/slide" Target="slides/slide28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336" Type="http://schemas.openxmlformats.org/officeDocument/2006/relationships/slide" Target="slides/slide331.xml"/><Relationship Id="rId75" Type="http://schemas.openxmlformats.org/officeDocument/2006/relationships/slide" Target="slides/slide70.xml"/><Relationship Id="rId140" Type="http://schemas.openxmlformats.org/officeDocument/2006/relationships/slide" Target="slides/slide135.xml"/><Relationship Id="rId182" Type="http://schemas.openxmlformats.org/officeDocument/2006/relationships/slide" Target="slides/slide177.xml"/><Relationship Id="rId378" Type="http://schemas.openxmlformats.org/officeDocument/2006/relationships/commentAuthors" Target="commentAuthors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347" Type="http://schemas.openxmlformats.org/officeDocument/2006/relationships/slide" Target="slides/slide342.xml"/><Relationship Id="rId44" Type="http://schemas.openxmlformats.org/officeDocument/2006/relationships/slide" Target="slides/slide39.xml"/><Relationship Id="rId86" Type="http://schemas.openxmlformats.org/officeDocument/2006/relationships/slide" Target="slides/slide81.xml"/><Relationship Id="rId151" Type="http://schemas.openxmlformats.org/officeDocument/2006/relationships/slide" Target="slides/slide146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316" Type="http://schemas.openxmlformats.org/officeDocument/2006/relationships/slide" Target="slides/slide311.xml"/><Relationship Id="rId55" Type="http://schemas.openxmlformats.org/officeDocument/2006/relationships/slide" Target="slides/slide50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358" Type="http://schemas.openxmlformats.org/officeDocument/2006/relationships/slide" Target="slides/slide353.xml"/><Relationship Id="rId162" Type="http://schemas.openxmlformats.org/officeDocument/2006/relationships/slide" Target="slides/slide157.xml"/><Relationship Id="rId218" Type="http://schemas.openxmlformats.org/officeDocument/2006/relationships/slide" Target="slides/slide213.xml"/><Relationship Id="rId271" Type="http://schemas.openxmlformats.org/officeDocument/2006/relationships/slide" Target="slides/slide266.xml"/><Relationship Id="rId24" Type="http://schemas.openxmlformats.org/officeDocument/2006/relationships/slide" Target="slides/slide19.xml"/><Relationship Id="rId66" Type="http://schemas.openxmlformats.org/officeDocument/2006/relationships/slide" Target="slides/slide61.xml"/><Relationship Id="rId131" Type="http://schemas.openxmlformats.org/officeDocument/2006/relationships/slide" Target="slides/slide126.xml"/><Relationship Id="rId327" Type="http://schemas.openxmlformats.org/officeDocument/2006/relationships/slide" Target="slides/slide322.xml"/><Relationship Id="rId369" Type="http://schemas.openxmlformats.org/officeDocument/2006/relationships/font" Target="fonts/font9.fntdata"/><Relationship Id="rId173" Type="http://schemas.openxmlformats.org/officeDocument/2006/relationships/slide" Target="slides/slide168.xml"/><Relationship Id="rId229" Type="http://schemas.openxmlformats.org/officeDocument/2006/relationships/slide" Target="slides/slide224.xml"/><Relationship Id="rId380" Type="http://schemas.openxmlformats.org/officeDocument/2006/relationships/viewProps" Target="viewProps.xml"/><Relationship Id="rId240" Type="http://schemas.openxmlformats.org/officeDocument/2006/relationships/slide" Target="slides/slide235.xml"/><Relationship Id="rId35" Type="http://schemas.openxmlformats.org/officeDocument/2006/relationships/slide" Target="slides/slide30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38" Type="http://schemas.openxmlformats.org/officeDocument/2006/relationships/slide" Target="slides/slide333.xml"/><Relationship Id="rId8" Type="http://schemas.openxmlformats.org/officeDocument/2006/relationships/slide" Target="slides/slide3.xml"/><Relationship Id="rId142" Type="http://schemas.openxmlformats.org/officeDocument/2006/relationships/slide" Target="slides/slide137.xml"/><Relationship Id="rId184" Type="http://schemas.openxmlformats.org/officeDocument/2006/relationships/slide" Target="slides/slide179.xml"/><Relationship Id="rId251" Type="http://schemas.openxmlformats.org/officeDocument/2006/relationships/slide" Target="slides/slide246.xml"/><Relationship Id="rId46" Type="http://schemas.openxmlformats.org/officeDocument/2006/relationships/slide" Target="slides/slide41.xml"/><Relationship Id="rId293" Type="http://schemas.openxmlformats.org/officeDocument/2006/relationships/slide" Target="slides/slide288.xml"/><Relationship Id="rId307" Type="http://schemas.openxmlformats.org/officeDocument/2006/relationships/slide" Target="slides/slide302.xml"/><Relationship Id="rId349" Type="http://schemas.openxmlformats.org/officeDocument/2006/relationships/slide" Target="slides/slide344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3" Type="http://schemas.openxmlformats.org/officeDocument/2006/relationships/slide" Target="slides/slide148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360" Type="http://schemas.openxmlformats.org/officeDocument/2006/relationships/notesMaster" Target="notesMasters/notesMaster1.xml"/><Relationship Id="rId220" Type="http://schemas.openxmlformats.org/officeDocument/2006/relationships/slide" Target="slides/slide215.xml"/><Relationship Id="rId15" Type="http://schemas.openxmlformats.org/officeDocument/2006/relationships/slide" Target="slides/slide10.xml"/><Relationship Id="rId57" Type="http://schemas.openxmlformats.org/officeDocument/2006/relationships/slide" Target="slides/slide52.xml"/><Relationship Id="rId262" Type="http://schemas.openxmlformats.org/officeDocument/2006/relationships/slide" Target="slides/slide257.xml"/><Relationship Id="rId318" Type="http://schemas.openxmlformats.org/officeDocument/2006/relationships/slide" Target="slides/slide313.xml"/><Relationship Id="rId99" Type="http://schemas.openxmlformats.org/officeDocument/2006/relationships/slide" Target="slides/slide94.xml"/><Relationship Id="rId122" Type="http://schemas.openxmlformats.org/officeDocument/2006/relationships/slide" Target="slides/slide117.xml"/><Relationship Id="rId164" Type="http://schemas.openxmlformats.org/officeDocument/2006/relationships/slide" Target="slides/slide159.xml"/><Relationship Id="rId371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son Halim" userId="cd2abc841c6c03a9" providerId="LiveId" clId="{64FB31F4-AF56-4ED9-AA00-B890840117CE}"/>
    <pc:docChg chg="undo custSel modSld">
      <pc:chgData name="Vinson Halim" userId="cd2abc841c6c03a9" providerId="LiveId" clId="{64FB31F4-AF56-4ED9-AA00-B890840117CE}" dt="2024-07-09T06:53:48.381" v="110" actId="1076"/>
      <pc:docMkLst>
        <pc:docMk/>
      </pc:docMkLst>
      <pc:sldChg chg="addSp modSp mod">
        <pc:chgData name="Vinson Halim" userId="cd2abc841c6c03a9" providerId="LiveId" clId="{64FB31F4-AF56-4ED9-AA00-B890840117CE}" dt="2024-07-09T06:53:48.381" v="110" actId="1076"/>
        <pc:sldMkLst>
          <pc:docMk/>
          <pc:sldMk cId="357097348" sldId="889"/>
        </pc:sldMkLst>
        <pc:spChg chg="mod">
          <ac:chgData name="Vinson Halim" userId="cd2abc841c6c03a9" providerId="LiveId" clId="{64FB31F4-AF56-4ED9-AA00-B890840117CE}" dt="2024-07-09T06:44:45.709" v="1" actId="20577"/>
          <ac:spMkLst>
            <pc:docMk/>
            <pc:sldMk cId="357097348" sldId="889"/>
            <ac:spMk id="6" creationId="{D07FC37D-DBB4-572E-B261-820C1832F641}"/>
          </ac:spMkLst>
        </pc:spChg>
        <pc:spChg chg="add mod">
          <ac:chgData name="Vinson Halim" userId="cd2abc841c6c03a9" providerId="LiveId" clId="{64FB31F4-AF56-4ED9-AA00-B890840117CE}" dt="2024-07-09T06:53:48.381" v="110" actId="1076"/>
          <ac:spMkLst>
            <pc:docMk/>
            <pc:sldMk cId="357097348" sldId="889"/>
            <ac:spMk id="11" creationId="{D0CB77E4-1BF5-4F77-8C8B-D9C6728543B8}"/>
          </ac:spMkLst>
        </pc:spChg>
        <pc:picChg chg="mod">
          <ac:chgData name="Vinson Halim" userId="cd2abc841c6c03a9" providerId="LiveId" clId="{64FB31F4-AF56-4ED9-AA00-B890840117CE}" dt="2024-07-09T06:44:49.742" v="3" actId="1076"/>
          <ac:picMkLst>
            <pc:docMk/>
            <pc:sldMk cId="357097348" sldId="889"/>
            <ac:picMk id="4" creationId="{4485E24B-6534-48F4-BB33-36598981859D}"/>
          </ac:picMkLst>
        </pc:picChg>
      </pc:sldChg>
    </pc:docChg>
  </pc:docChgLst>
</pc:chgInfo>
</file>

<file path=ppt/comments/modernComment_2DE_BE30B2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1DEC10-E4EB-9F4F-8C29-535AAAF55CBC}" authorId="{20A60B61-AB96-499E-006E-32973CEF3DBB}" created="2024-03-06T10:27:59.852" startDate="2024-03-06T10:27:59.852" dueDate="2024-03-06T10:27:59.852" assignedTo="{D82220AA-6972-FC32-5D74-CE7778D9A145}" title="Tolong dilengkapi bro @Justine William, sesuai dengan UAT hari ini. Thanks cc @Vinson Halim">
    <pc:sldMkLst xmlns:pc="http://schemas.microsoft.com/office/powerpoint/2013/main/command">
      <pc:docMk/>
      <pc:sldMk cId="199428909" sldId="734"/>
    </pc:sldMkLst>
    <p188:replyLst>
      <p188:reply id="{20743E8C-CA7F-43E2-9413-F39E66B25A77}" authorId="{5EAE0384-B09F-8BCE-D0E8-24E5422C61AB}" created="2024-03-07T16:42:33.087">
        <p188:txBody>
          <a:bodyPr/>
          <a:lstStyle/>
          <a:p>
            <a:r>
              <a:rPr lang="en-US"/>
              <a:t>oke bos</a:t>
            </a:r>
          </a:p>
        </p188:txBody>
      </p188:reply>
    </p188:replyLst>
    <p188:txBody>
      <a:bodyPr/>
      <a:lstStyle/>
      <a:p>
        <a:r>
          <a:rPr lang="en-US"/>
          <a:t>Tolong dilengkapi bro [@Justine William], sesuai dengan UAT hari ini. Thanks cc [@Vinson Halim]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 xmlns="">
          <p228:history>
            <p228:event time="2024-03-06T10:27:59.852" id="{C51BE4DD-2535-584C-9579-22C19930A7B7}">
              <p228:atrbtn authorId="{20A60B61-AB96-499E-006E-32973CEF3DBB}"/>
              <p228:anchr>
                <p228:comment id="{B51DEC10-E4EB-9F4F-8C29-535AAAF55CBC}"/>
              </p228:anchr>
              <p228:add/>
            </p228:event>
            <p228:event time="2024-03-06T10:27:59.852" id="{DFB2B45D-C040-564B-81B9-B686FD1DAC6D}">
              <p228:atrbtn authorId="{20A60B61-AB96-499E-006E-32973CEF3DBB}"/>
              <p228:anchr>
                <p228:comment id="{B51DEC10-E4EB-9F4F-8C29-535AAAF55CBC}"/>
              </p228:anchr>
              <p228:asgn authorId="{D82220AA-6972-FC32-5D74-CE7778D9A145}"/>
            </p228:event>
            <p228:event time="2024-03-06T10:27:59.852" id="{47F8ABAD-BCDB-B042-8E0E-E63E38216399}">
              <p228:atrbtn authorId="{20A60B61-AB96-499E-006E-32973CEF3DBB}"/>
              <p228:anchr>
                <p228:comment id="{B51DEC10-E4EB-9F4F-8C29-535AAAF55CBC}"/>
              </p228:anchr>
              <p228:title val="Tolong dilengkapi bro @Justine William, sesuai dengan UAT hari ini. Thanks cc @Vinson Halim"/>
            </p228:event>
            <p228:event time="2024-03-06T10:27:59.852" id="{64610059-B4F9-3B49-A2DF-1AA390FFE884}">
              <p228:atrbtn authorId="{20A60B61-AB96-499E-006E-32973CEF3DBB}"/>
              <p228:anchr>
                <p228:comment id="{B51DEC10-E4EB-9F4F-8C29-535AAAF55CBC}"/>
              </p228:anchr>
              <p228:date stDt="2024-03-06T10:27:59.852" endDt="2024-03-06T10:27:59.852"/>
            </p228:event>
          </p228:history>
        </p228:taskDetail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1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7B514331-DA3A-CB86-4F42-6D18CAF7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DC82FA4A-65A3-2343-59A5-B33A32A68A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AFA5AE7B-B4F0-1CD4-DEB5-303F40197F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6028CA81-B971-5A73-7D7E-885CE93D39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2019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A06813F8-BEC7-2557-A94E-3E5DB5F7B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0B8147AD-E14D-35D6-C3AC-5BF8C71C4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A76D075B-1A9C-3919-5BE9-0F137F5FC8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8174173-AC80-6D04-A46F-BDA1A5447F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1562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88160BE-652C-31D0-0E0B-BE39E0F2C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B7D2CC5D-CA74-641B-ACF6-41AF774E5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1DB0B308-FAE7-4986-9597-A2CDDCFBE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256995EB-6053-2BE4-E97B-B3D04AAD0B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7618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C6A49214-DEFE-D6A2-8D1E-D0E138D7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713BFF4B-D590-D30D-E5E8-3560E902A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B04D3CB9-E676-7F27-09B7-BE462A9BD9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B67E5735-D351-01AD-94CE-4BD43936D1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6763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F30108D7-B1A6-511C-3E94-CC852E602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EDF27BE9-A7E3-A78B-044E-6D7B9FF9A9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B67D64F3-20DD-DDC8-16A2-E480A3E4C1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A3CA7B53-0472-F05F-2511-883B2FCA9B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722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50B184AA-B067-F8FD-9CA0-6172B275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AB787C95-0D39-D24F-1D7E-CC41702E8B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B3E98900-5FBB-6E8F-D478-2C7D1FE7BE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FD7AA37C-D563-156A-19A6-C8315CDD05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615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07EF8D9B-ED8B-60B0-7AFF-E7199473B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35815406-9AD8-9BFF-1F49-6FA7D7057B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E10C417A-E37C-B357-2FB9-AA0A26189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280A6B41-805D-9D94-E7F9-925C466862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8823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822B2062-D2C2-3EC5-F8E2-15610994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39EEC447-CE3F-C188-E9B4-FB4B504FC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384AF802-2CE0-23B9-5CA7-7D55C1D0A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9297C0E6-76C9-68A8-BFC3-5D2928E453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6553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8580D1B2-90FE-54A0-1A6E-329A9E56A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A407A365-48F6-57D1-3A3B-AB60CAE04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24911897-8903-DFCF-8636-B3BDB57CE4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A9C1300E-53FA-3699-2F4A-8D25716610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3213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775F502-CEF7-1982-2776-FCB0EAD6A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AD5BA0F2-4624-A9B7-99BB-ADDD166D0B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7D625D22-F08D-BE3A-14DE-D78B7FA504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6E190FE6-EF2C-A2CE-45AA-0938BBC1F8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9738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0413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6EA94BDD-04BC-F540-CFB2-E0C658ADD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B02CB366-9809-1729-3995-A5E45824D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B976E9-53C9-7B6D-1FD5-4D4B433EF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E1F3743-05B2-A527-2BA5-BADECD9DC4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9549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17D4C5B8-BA17-ADF3-F4CE-C2E7C748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191B90E0-03C0-CCD9-39E7-6ADFA1F775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A8D94F62-AB2E-2A80-B00E-569E71E9EE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6C1D82D4-EC9B-D092-3871-36C730A016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1516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1A560730-6A00-E143-F2F2-D3B09759B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1660FFA9-D86F-34D4-5EA8-CC6A250E26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CC071F08-E2D8-2B9B-DEFF-73813E9284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57A76F64-29F3-D065-9CCE-1F9A20B002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7502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6784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163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68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5082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2874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861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09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PO Cabang, Order Number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terbuat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otomatis</a:t>
            </a:r>
          </a:p>
          <a:p>
            <a:endParaRPr lang="en-US" dirty="0"/>
          </a:p>
          <a:p>
            <a:r>
              <a:rPr lang="en-US" dirty="0"/>
              <a:t>Untuk PO Pusat, Order Number perlu dibuat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oleh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PR yang </a:t>
            </a:r>
            <a:r>
              <a:rPr lang="en-US" dirty="0" err="1"/>
              <a:t>telah</a:t>
            </a:r>
            <a:r>
              <a:rPr lang="en-US" dirty="0"/>
              <a:t> dibuat </a:t>
            </a:r>
            <a:r>
              <a:rPr lang="en-US" dirty="0" err="1"/>
              <a:t>melalui</a:t>
            </a:r>
            <a:r>
              <a:rPr lang="en-US" dirty="0"/>
              <a:t> iProcurement (dibuat oleh staff purchasing)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9087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4011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5730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12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8660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5633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24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9039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736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881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390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EFBED557-AAD9-CA0A-51F7-B2CAC983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8B651D79-6571-4F2C-CA34-59DB77673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55BD57C5-81EF-DBA6-2A2C-474013A95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6B9851ED-DF42-50E1-E94A-971D4175BB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0320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3434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992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84845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771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65420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8431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0678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6524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801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95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EFBED557-AAD9-CA0A-51F7-B2CAC983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8B651D79-6571-4F2C-CA34-59DB77673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55BD57C5-81EF-DBA6-2A2C-474013A95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6B9851ED-DF42-50E1-E94A-971D4175BB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4943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19701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7301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8011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15575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1842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81546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52521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0837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09881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99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C9F98021-2561-2AE1-B36D-DC0052F0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27AAF357-7C4E-91AE-B7D7-32202FB20D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C3910AD3-0698-F156-9D42-C2E7F6C62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C36E3FDE-86A5-AB60-1055-ADC0F9B790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782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54893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8358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4305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B67DCCBC-FBC3-6B1B-0D98-F6057327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CDB50335-1CE9-47DC-C967-0A496182B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6704CB19-2725-276F-ABE4-60C784B95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A7B19CD-9BB3-20A5-9345-9EFF94815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0557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55512F4B-0968-D6B4-6149-56B7FC72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07F89DB3-83BA-859D-7085-AB278438B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A0D04467-3A2F-8025-18C2-AEE512E51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A8F7C6D8-59B5-3857-8F13-0B4CF5ACA5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27093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28EB7BE-6214-9AC9-283E-0CFED600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F2687FB2-70F5-D635-7EF7-5854D71C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99B4C531-466C-6D35-E400-843BA938F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7F13A8A9-8D47-1E2E-E9D1-A4339F7DE9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03391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EFBED557-AAD9-CA0A-51F7-B2CAC983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8B651D79-6571-4F2C-CA34-59DB77673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55BD57C5-81EF-DBA6-2A2C-474013A95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6B9851ED-DF42-50E1-E94A-971D4175BB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19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F35F9522-333B-480B-E567-BEADD26C4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93A53EB0-51EE-7926-4745-A34EE3F130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BB3B598A-EF72-1D5B-8F0B-32115BA07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085F0467-EDCF-F2EE-2DBD-C5CD654C8D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695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426898CA-9DA0-E968-1120-C38E5F1B4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75d71365_0_4:notes">
            <a:extLst>
              <a:ext uri="{FF2B5EF4-FFF2-40B4-BE49-F238E27FC236}">
                <a16:creationId xmlns:a16="http://schemas.microsoft.com/office/drawing/2014/main" id="{9CDD1324-1E65-15CD-C3D9-6C6448BF2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d075d71365_0_4:notes">
            <a:extLst>
              <a:ext uri="{FF2B5EF4-FFF2-40B4-BE49-F238E27FC236}">
                <a16:creationId xmlns:a16="http://schemas.microsoft.com/office/drawing/2014/main" id="{526B3069-3332-5EAF-81F3-C3808AA37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d075d71365_0_4:notes">
            <a:extLst>
              <a:ext uri="{FF2B5EF4-FFF2-40B4-BE49-F238E27FC236}">
                <a16:creationId xmlns:a16="http://schemas.microsoft.com/office/drawing/2014/main" id="{30A6C254-937D-DD45-E167-56E57B8E21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63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Ref idx="1001">
        <a:schemeClr val="bg1"/>
      </p:bgRef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2A9122-C363-499C-903D-6352CD4A88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0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381000" y="304800"/>
            <a:ext cx="11303777" cy="595888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0"/>
          <p:cNvSpPr/>
          <p:nvPr/>
        </p:nvSpPr>
        <p:spPr>
          <a:xfrm>
            <a:off x="542987" y="1083468"/>
            <a:ext cx="4573191" cy="4419600"/>
          </a:xfrm>
          <a:prstGeom prst="ellipse">
            <a:avLst/>
          </a:prstGeom>
          <a:solidFill>
            <a:srgbClr val="F2F2F2">
              <a:alpha val="7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0"/>
          <p:cNvSpPr/>
          <p:nvPr/>
        </p:nvSpPr>
        <p:spPr>
          <a:xfrm>
            <a:off x="1066800" y="1524000"/>
            <a:ext cx="3525565" cy="353853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561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4"/>
          <p:cNvSpPr txBox="1">
            <a:spLocks noGrp="1"/>
          </p:cNvSpPr>
          <p:nvPr>
            <p:ph type="title"/>
          </p:nvPr>
        </p:nvSpPr>
        <p:spPr>
          <a:xfrm>
            <a:off x="381001" y="457200"/>
            <a:ext cx="11506200" cy="71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4"/>
          <p:cNvSpPr txBox="1">
            <a:spLocks noGrp="1"/>
          </p:cNvSpPr>
          <p:nvPr>
            <p:ph type="body" idx="1"/>
          </p:nvPr>
        </p:nvSpPr>
        <p:spPr>
          <a:xfrm>
            <a:off x="381001" y="1371600"/>
            <a:ext cx="11506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8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8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421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5"/>
          <p:cNvSpPr/>
          <p:nvPr/>
        </p:nvSpPr>
        <p:spPr>
          <a:xfrm>
            <a:off x="315008" y="2"/>
            <a:ext cx="19050" cy="315383"/>
          </a:xfrm>
          <a:custGeom>
            <a:avLst/>
            <a:gdLst/>
            <a:ahLst/>
            <a:cxnLst/>
            <a:rect l="l" t="t" r="r" b="b"/>
            <a:pathLst>
              <a:path w="28575" h="473075" extrusionOk="0">
                <a:moveTo>
                  <a:pt x="28367" y="472512"/>
                </a:moveTo>
                <a:lnTo>
                  <a:pt x="0" y="472512"/>
                </a:lnTo>
                <a:lnTo>
                  <a:pt x="0" y="0"/>
                </a:lnTo>
                <a:lnTo>
                  <a:pt x="28367" y="0"/>
                </a:lnTo>
                <a:lnTo>
                  <a:pt x="28367" y="4725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5"/>
          <p:cNvSpPr/>
          <p:nvPr/>
        </p:nvSpPr>
        <p:spPr>
          <a:xfrm>
            <a:off x="655416" y="2"/>
            <a:ext cx="19050" cy="315383"/>
          </a:xfrm>
          <a:custGeom>
            <a:avLst/>
            <a:gdLst/>
            <a:ahLst/>
            <a:cxnLst/>
            <a:rect l="l" t="t" r="r" b="b"/>
            <a:pathLst>
              <a:path w="28575" h="473075" extrusionOk="0">
                <a:moveTo>
                  <a:pt x="28367" y="472512"/>
                </a:moveTo>
                <a:lnTo>
                  <a:pt x="0" y="472512"/>
                </a:lnTo>
                <a:lnTo>
                  <a:pt x="0" y="0"/>
                </a:lnTo>
                <a:lnTo>
                  <a:pt x="28367" y="0"/>
                </a:lnTo>
                <a:lnTo>
                  <a:pt x="28367" y="4725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5"/>
          <p:cNvSpPr/>
          <p:nvPr/>
        </p:nvSpPr>
        <p:spPr>
          <a:xfrm>
            <a:off x="995823" y="2"/>
            <a:ext cx="19050" cy="315383"/>
          </a:xfrm>
          <a:custGeom>
            <a:avLst/>
            <a:gdLst/>
            <a:ahLst/>
            <a:cxnLst/>
            <a:rect l="l" t="t" r="r" b="b"/>
            <a:pathLst>
              <a:path w="28575" h="473075" extrusionOk="0">
                <a:moveTo>
                  <a:pt x="28367" y="472512"/>
                </a:moveTo>
                <a:lnTo>
                  <a:pt x="0" y="472512"/>
                </a:lnTo>
                <a:lnTo>
                  <a:pt x="0" y="0"/>
                </a:lnTo>
                <a:lnTo>
                  <a:pt x="28367" y="0"/>
                </a:lnTo>
                <a:lnTo>
                  <a:pt x="28367" y="4725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5"/>
          <p:cNvSpPr/>
          <p:nvPr/>
        </p:nvSpPr>
        <p:spPr>
          <a:xfrm>
            <a:off x="0" y="8"/>
            <a:ext cx="1686137" cy="5449570"/>
          </a:xfrm>
          <a:custGeom>
            <a:avLst/>
            <a:gdLst/>
            <a:ahLst/>
            <a:cxnLst/>
            <a:rect l="l" t="t" r="r" b="b"/>
            <a:pathLst>
              <a:path w="2529205" h="8174355" extrusionOk="0">
                <a:moveTo>
                  <a:pt x="2529141" y="472503"/>
                </a:moveTo>
                <a:lnTo>
                  <a:pt x="2032711" y="472503"/>
                </a:lnTo>
                <a:lnTo>
                  <a:pt x="2032711" y="0"/>
                </a:lnTo>
                <a:lnTo>
                  <a:pt x="2004339" y="0"/>
                </a:lnTo>
                <a:lnTo>
                  <a:pt x="2004339" y="7663612"/>
                </a:lnTo>
                <a:lnTo>
                  <a:pt x="1522095" y="7663612"/>
                </a:lnTo>
                <a:lnTo>
                  <a:pt x="1522095" y="7167181"/>
                </a:lnTo>
                <a:lnTo>
                  <a:pt x="2004339" y="7167181"/>
                </a:lnTo>
                <a:lnTo>
                  <a:pt x="2004339" y="7138822"/>
                </a:lnTo>
                <a:lnTo>
                  <a:pt x="1522095" y="7138822"/>
                </a:lnTo>
                <a:lnTo>
                  <a:pt x="1522095" y="6656578"/>
                </a:lnTo>
                <a:lnTo>
                  <a:pt x="2004339" y="6656578"/>
                </a:lnTo>
                <a:lnTo>
                  <a:pt x="2004339" y="6628206"/>
                </a:lnTo>
                <a:lnTo>
                  <a:pt x="1522095" y="6628206"/>
                </a:lnTo>
                <a:lnTo>
                  <a:pt x="1522095" y="6145962"/>
                </a:lnTo>
                <a:lnTo>
                  <a:pt x="2004339" y="6145962"/>
                </a:lnTo>
                <a:lnTo>
                  <a:pt x="2004339" y="6117590"/>
                </a:lnTo>
                <a:lnTo>
                  <a:pt x="1522095" y="6117590"/>
                </a:lnTo>
                <a:lnTo>
                  <a:pt x="1522095" y="5635345"/>
                </a:lnTo>
                <a:lnTo>
                  <a:pt x="2004339" y="5635345"/>
                </a:lnTo>
                <a:lnTo>
                  <a:pt x="2004339" y="5606986"/>
                </a:lnTo>
                <a:lnTo>
                  <a:pt x="1522095" y="5606986"/>
                </a:lnTo>
                <a:lnTo>
                  <a:pt x="1522095" y="5124742"/>
                </a:lnTo>
                <a:lnTo>
                  <a:pt x="2004339" y="5124742"/>
                </a:lnTo>
                <a:lnTo>
                  <a:pt x="2004339" y="5096370"/>
                </a:lnTo>
                <a:lnTo>
                  <a:pt x="1522095" y="5096370"/>
                </a:lnTo>
                <a:lnTo>
                  <a:pt x="1522095" y="4599952"/>
                </a:lnTo>
                <a:lnTo>
                  <a:pt x="2004339" y="4599952"/>
                </a:lnTo>
                <a:lnTo>
                  <a:pt x="2004339" y="4571581"/>
                </a:lnTo>
                <a:lnTo>
                  <a:pt x="1522095" y="4571581"/>
                </a:lnTo>
                <a:lnTo>
                  <a:pt x="1522095" y="4089336"/>
                </a:lnTo>
                <a:lnTo>
                  <a:pt x="2004339" y="4089336"/>
                </a:lnTo>
                <a:lnTo>
                  <a:pt x="2004339" y="4060964"/>
                </a:lnTo>
                <a:lnTo>
                  <a:pt x="1522095" y="4060964"/>
                </a:lnTo>
                <a:lnTo>
                  <a:pt x="1522095" y="3578720"/>
                </a:lnTo>
                <a:lnTo>
                  <a:pt x="2004339" y="3578720"/>
                </a:lnTo>
                <a:lnTo>
                  <a:pt x="2004339" y="3550361"/>
                </a:lnTo>
                <a:lnTo>
                  <a:pt x="1522095" y="3550361"/>
                </a:lnTo>
                <a:lnTo>
                  <a:pt x="1522095" y="3068116"/>
                </a:lnTo>
                <a:lnTo>
                  <a:pt x="2004339" y="3068116"/>
                </a:lnTo>
                <a:lnTo>
                  <a:pt x="2004339" y="3039745"/>
                </a:lnTo>
                <a:lnTo>
                  <a:pt x="1522095" y="3039745"/>
                </a:lnTo>
                <a:lnTo>
                  <a:pt x="1522095" y="2557500"/>
                </a:lnTo>
                <a:lnTo>
                  <a:pt x="2004339" y="2557500"/>
                </a:lnTo>
                <a:lnTo>
                  <a:pt x="2004339" y="2529141"/>
                </a:lnTo>
                <a:lnTo>
                  <a:pt x="1522095" y="2529141"/>
                </a:lnTo>
                <a:lnTo>
                  <a:pt x="1522095" y="2032711"/>
                </a:lnTo>
                <a:lnTo>
                  <a:pt x="2004339" y="2032711"/>
                </a:lnTo>
                <a:lnTo>
                  <a:pt x="2004339" y="2004339"/>
                </a:lnTo>
                <a:lnTo>
                  <a:pt x="1522095" y="2004339"/>
                </a:lnTo>
                <a:lnTo>
                  <a:pt x="1522095" y="1522095"/>
                </a:lnTo>
                <a:lnTo>
                  <a:pt x="2004339" y="1522095"/>
                </a:lnTo>
                <a:lnTo>
                  <a:pt x="2004339" y="1493735"/>
                </a:lnTo>
                <a:lnTo>
                  <a:pt x="1522095" y="1493735"/>
                </a:lnTo>
                <a:lnTo>
                  <a:pt x="1522095" y="1011491"/>
                </a:lnTo>
                <a:lnTo>
                  <a:pt x="2004339" y="1011491"/>
                </a:lnTo>
                <a:lnTo>
                  <a:pt x="2004339" y="983119"/>
                </a:lnTo>
                <a:lnTo>
                  <a:pt x="1522095" y="983119"/>
                </a:lnTo>
                <a:lnTo>
                  <a:pt x="1522095" y="500875"/>
                </a:lnTo>
                <a:lnTo>
                  <a:pt x="2004339" y="500875"/>
                </a:lnTo>
                <a:lnTo>
                  <a:pt x="2004339" y="472503"/>
                </a:lnTo>
                <a:lnTo>
                  <a:pt x="1493723" y="472503"/>
                </a:lnTo>
                <a:lnTo>
                  <a:pt x="1493723" y="500875"/>
                </a:lnTo>
                <a:lnTo>
                  <a:pt x="1493723" y="983119"/>
                </a:lnTo>
                <a:lnTo>
                  <a:pt x="1493723" y="7663612"/>
                </a:lnTo>
                <a:lnTo>
                  <a:pt x="1011478" y="7663612"/>
                </a:lnTo>
                <a:lnTo>
                  <a:pt x="1011478" y="7167181"/>
                </a:lnTo>
                <a:lnTo>
                  <a:pt x="1493723" y="7167181"/>
                </a:lnTo>
                <a:lnTo>
                  <a:pt x="1493723" y="7138822"/>
                </a:lnTo>
                <a:lnTo>
                  <a:pt x="1011478" y="7138822"/>
                </a:lnTo>
                <a:lnTo>
                  <a:pt x="1011478" y="6656578"/>
                </a:lnTo>
                <a:lnTo>
                  <a:pt x="1493723" y="6656578"/>
                </a:lnTo>
                <a:lnTo>
                  <a:pt x="1493723" y="6628206"/>
                </a:lnTo>
                <a:lnTo>
                  <a:pt x="1011478" y="6628206"/>
                </a:lnTo>
                <a:lnTo>
                  <a:pt x="1011478" y="6145962"/>
                </a:lnTo>
                <a:lnTo>
                  <a:pt x="1493723" y="6145962"/>
                </a:lnTo>
                <a:lnTo>
                  <a:pt x="1493723" y="6117590"/>
                </a:lnTo>
                <a:lnTo>
                  <a:pt x="1011478" y="6117590"/>
                </a:lnTo>
                <a:lnTo>
                  <a:pt x="1011478" y="5635345"/>
                </a:lnTo>
                <a:lnTo>
                  <a:pt x="1493723" y="5635345"/>
                </a:lnTo>
                <a:lnTo>
                  <a:pt x="1493723" y="5606986"/>
                </a:lnTo>
                <a:lnTo>
                  <a:pt x="1011478" y="5606986"/>
                </a:lnTo>
                <a:lnTo>
                  <a:pt x="1011478" y="5124742"/>
                </a:lnTo>
                <a:lnTo>
                  <a:pt x="1493723" y="5124742"/>
                </a:lnTo>
                <a:lnTo>
                  <a:pt x="1493723" y="5096370"/>
                </a:lnTo>
                <a:lnTo>
                  <a:pt x="1011478" y="5096370"/>
                </a:lnTo>
                <a:lnTo>
                  <a:pt x="1011478" y="4599952"/>
                </a:lnTo>
                <a:lnTo>
                  <a:pt x="1493723" y="4599952"/>
                </a:lnTo>
                <a:lnTo>
                  <a:pt x="1493723" y="4571581"/>
                </a:lnTo>
                <a:lnTo>
                  <a:pt x="1011478" y="4571581"/>
                </a:lnTo>
                <a:lnTo>
                  <a:pt x="1011478" y="4089336"/>
                </a:lnTo>
                <a:lnTo>
                  <a:pt x="1493723" y="4089336"/>
                </a:lnTo>
                <a:lnTo>
                  <a:pt x="1493723" y="4060964"/>
                </a:lnTo>
                <a:lnTo>
                  <a:pt x="1011478" y="4060964"/>
                </a:lnTo>
                <a:lnTo>
                  <a:pt x="1011478" y="3578720"/>
                </a:lnTo>
                <a:lnTo>
                  <a:pt x="1493723" y="3578720"/>
                </a:lnTo>
                <a:lnTo>
                  <a:pt x="1493723" y="3550361"/>
                </a:lnTo>
                <a:lnTo>
                  <a:pt x="1011478" y="3550361"/>
                </a:lnTo>
                <a:lnTo>
                  <a:pt x="1011478" y="3068116"/>
                </a:lnTo>
                <a:lnTo>
                  <a:pt x="1493723" y="3068116"/>
                </a:lnTo>
                <a:lnTo>
                  <a:pt x="1493723" y="3039745"/>
                </a:lnTo>
                <a:lnTo>
                  <a:pt x="1011478" y="3039745"/>
                </a:lnTo>
                <a:lnTo>
                  <a:pt x="1011478" y="2557500"/>
                </a:lnTo>
                <a:lnTo>
                  <a:pt x="1493723" y="2557500"/>
                </a:lnTo>
                <a:lnTo>
                  <a:pt x="1493723" y="2529141"/>
                </a:lnTo>
                <a:lnTo>
                  <a:pt x="983119" y="2529141"/>
                </a:lnTo>
                <a:lnTo>
                  <a:pt x="983119" y="2557500"/>
                </a:lnTo>
                <a:lnTo>
                  <a:pt x="983119" y="3039745"/>
                </a:lnTo>
                <a:lnTo>
                  <a:pt x="983119" y="7663612"/>
                </a:lnTo>
                <a:lnTo>
                  <a:pt x="500875" y="7663612"/>
                </a:lnTo>
                <a:lnTo>
                  <a:pt x="500875" y="7167181"/>
                </a:lnTo>
                <a:lnTo>
                  <a:pt x="983119" y="7167181"/>
                </a:lnTo>
                <a:lnTo>
                  <a:pt x="983119" y="7138822"/>
                </a:lnTo>
                <a:lnTo>
                  <a:pt x="500875" y="7138822"/>
                </a:lnTo>
                <a:lnTo>
                  <a:pt x="500875" y="6656578"/>
                </a:lnTo>
                <a:lnTo>
                  <a:pt x="983119" y="6656578"/>
                </a:lnTo>
                <a:lnTo>
                  <a:pt x="983119" y="6628206"/>
                </a:lnTo>
                <a:lnTo>
                  <a:pt x="500875" y="6628206"/>
                </a:lnTo>
                <a:lnTo>
                  <a:pt x="500875" y="6145962"/>
                </a:lnTo>
                <a:lnTo>
                  <a:pt x="983119" y="6145962"/>
                </a:lnTo>
                <a:lnTo>
                  <a:pt x="983119" y="6117590"/>
                </a:lnTo>
                <a:lnTo>
                  <a:pt x="500875" y="6117590"/>
                </a:lnTo>
                <a:lnTo>
                  <a:pt x="500875" y="5635345"/>
                </a:lnTo>
                <a:lnTo>
                  <a:pt x="983119" y="5635345"/>
                </a:lnTo>
                <a:lnTo>
                  <a:pt x="983119" y="5606986"/>
                </a:lnTo>
                <a:lnTo>
                  <a:pt x="500875" y="5606986"/>
                </a:lnTo>
                <a:lnTo>
                  <a:pt x="500875" y="5124742"/>
                </a:lnTo>
                <a:lnTo>
                  <a:pt x="983119" y="5124742"/>
                </a:lnTo>
                <a:lnTo>
                  <a:pt x="983119" y="5096370"/>
                </a:lnTo>
                <a:lnTo>
                  <a:pt x="500875" y="5096370"/>
                </a:lnTo>
                <a:lnTo>
                  <a:pt x="500875" y="4599952"/>
                </a:lnTo>
                <a:lnTo>
                  <a:pt x="983119" y="4599952"/>
                </a:lnTo>
                <a:lnTo>
                  <a:pt x="983119" y="4571581"/>
                </a:lnTo>
                <a:lnTo>
                  <a:pt x="500875" y="4571581"/>
                </a:lnTo>
                <a:lnTo>
                  <a:pt x="500875" y="4089336"/>
                </a:lnTo>
                <a:lnTo>
                  <a:pt x="983119" y="4089336"/>
                </a:lnTo>
                <a:lnTo>
                  <a:pt x="983119" y="4060964"/>
                </a:lnTo>
                <a:lnTo>
                  <a:pt x="500875" y="4060964"/>
                </a:lnTo>
                <a:lnTo>
                  <a:pt x="500875" y="3578720"/>
                </a:lnTo>
                <a:lnTo>
                  <a:pt x="983119" y="3578720"/>
                </a:lnTo>
                <a:lnTo>
                  <a:pt x="983119" y="3550361"/>
                </a:lnTo>
                <a:lnTo>
                  <a:pt x="500875" y="3550361"/>
                </a:lnTo>
                <a:lnTo>
                  <a:pt x="500875" y="3068116"/>
                </a:lnTo>
                <a:lnTo>
                  <a:pt x="983119" y="3068116"/>
                </a:lnTo>
                <a:lnTo>
                  <a:pt x="983119" y="3039745"/>
                </a:lnTo>
                <a:lnTo>
                  <a:pt x="500875" y="3039745"/>
                </a:lnTo>
                <a:lnTo>
                  <a:pt x="500875" y="2557500"/>
                </a:lnTo>
                <a:lnTo>
                  <a:pt x="983119" y="2557500"/>
                </a:lnTo>
                <a:lnTo>
                  <a:pt x="983119" y="2529141"/>
                </a:lnTo>
                <a:lnTo>
                  <a:pt x="500875" y="2529141"/>
                </a:lnTo>
                <a:lnTo>
                  <a:pt x="500875" y="2032711"/>
                </a:lnTo>
                <a:lnTo>
                  <a:pt x="1493723" y="2032711"/>
                </a:lnTo>
                <a:lnTo>
                  <a:pt x="1493723" y="2004339"/>
                </a:lnTo>
                <a:lnTo>
                  <a:pt x="500875" y="2004339"/>
                </a:lnTo>
                <a:lnTo>
                  <a:pt x="500875" y="1522095"/>
                </a:lnTo>
                <a:lnTo>
                  <a:pt x="1493723" y="1522095"/>
                </a:lnTo>
                <a:lnTo>
                  <a:pt x="1493723" y="1493735"/>
                </a:lnTo>
                <a:lnTo>
                  <a:pt x="1011478" y="1493735"/>
                </a:lnTo>
                <a:lnTo>
                  <a:pt x="1011478" y="1011491"/>
                </a:lnTo>
                <a:lnTo>
                  <a:pt x="1493723" y="1011491"/>
                </a:lnTo>
                <a:lnTo>
                  <a:pt x="1493723" y="983119"/>
                </a:lnTo>
                <a:lnTo>
                  <a:pt x="1011478" y="983119"/>
                </a:lnTo>
                <a:lnTo>
                  <a:pt x="1011478" y="500875"/>
                </a:lnTo>
                <a:lnTo>
                  <a:pt x="1493723" y="500875"/>
                </a:lnTo>
                <a:lnTo>
                  <a:pt x="1493723" y="472503"/>
                </a:lnTo>
                <a:lnTo>
                  <a:pt x="983119" y="472503"/>
                </a:lnTo>
                <a:lnTo>
                  <a:pt x="983119" y="500875"/>
                </a:lnTo>
                <a:lnTo>
                  <a:pt x="983119" y="983119"/>
                </a:lnTo>
                <a:lnTo>
                  <a:pt x="983119" y="1011491"/>
                </a:lnTo>
                <a:lnTo>
                  <a:pt x="983119" y="1493735"/>
                </a:lnTo>
                <a:lnTo>
                  <a:pt x="500875" y="1493735"/>
                </a:lnTo>
                <a:lnTo>
                  <a:pt x="500875" y="1011491"/>
                </a:lnTo>
                <a:lnTo>
                  <a:pt x="983119" y="1011491"/>
                </a:lnTo>
                <a:lnTo>
                  <a:pt x="983119" y="983119"/>
                </a:lnTo>
                <a:lnTo>
                  <a:pt x="500875" y="983119"/>
                </a:lnTo>
                <a:lnTo>
                  <a:pt x="500875" y="500875"/>
                </a:lnTo>
                <a:lnTo>
                  <a:pt x="983119" y="500875"/>
                </a:lnTo>
                <a:lnTo>
                  <a:pt x="983119" y="472503"/>
                </a:lnTo>
                <a:lnTo>
                  <a:pt x="0" y="472503"/>
                </a:lnTo>
                <a:lnTo>
                  <a:pt x="0" y="500875"/>
                </a:lnTo>
                <a:lnTo>
                  <a:pt x="472503" y="500875"/>
                </a:lnTo>
                <a:lnTo>
                  <a:pt x="472503" y="983119"/>
                </a:lnTo>
                <a:lnTo>
                  <a:pt x="0" y="983119"/>
                </a:lnTo>
                <a:lnTo>
                  <a:pt x="0" y="1011491"/>
                </a:lnTo>
                <a:lnTo>
                  <a:pt x="472503" y="1011491"/>
                </a:lnTo>
                <a:lnTo>
                  <a:pt x="472503" y="1493735"/>
                </a:lnTo>
                <a:lnTo>
                  <a:pt x="0" y="1493735"/>
                </a:lnTo>
                <a:lnTo>
                  <a:pt x="0" y="1522095"/>
                </a:lnTo>
                <a:lnTo>
                  <a:pt x="472503" y="1522095"/>
                </a:lnTo>
                <a:lnTo>
                  <a:pt x="472503" y="2004339"/>
                </a:lnTo>
                <a:lnTo>
                  <a:pt x="0" y="2004339"/>
                </a:lnTo>
                <a:lnTo>
                  <a:pt x="0" y="2032711"/>
                </a:lnTo>
                <a:lnTo>
                  <a:pt x="472503" y="2032711"/>
                </a:lnTo>
                <a:lnTo>
                  <a:pt x="472503" y="2529141"/>
                </a:lnTo>
                <a:lnTo>
                  <a:pt x="0" y="2529141"/>
                </a:lnTo>
                <a:lnTo>
                  <a:pt x="0" y="2557500"/>
                </a:lnTo>
                <a:lnTo>
                  <a:pt x="472503" y="2557500"/>
                </a:lnTo>
                <a:lnTo>
                  <a:pt x="472503" y="3039745"/>
                </a:lnTo>
                <a:lnTo>
                  <a:pt x="0" y="3039745"/>
                </a:lnTo>
                <a:lnTo>
                  <a:pt x="0" y="3068116"/>
                </a:lnTo>
                <a:lnTo>
                  <a:pt x="472503" y="3068116"/>
                </a:lnTo>
                <a:lnTo>
                  <a:pt x="472503" y="3550361"/>
                </a:lnTo>
                <a:lnTo>
                  <a:pt x="0" y="3550361"/>
                </a:lnTo>
                <a:lnTo>
                  <a:pt x="0" y="3578720"/>
                </a:lnTo>
                <a:lnTo>
                  <a:pt x="472503" y="3578720"/>
                </a:lnTo>
                <a:lnTo>
                  <a:pt x="472503" y="4060964"/>
                </a:lnTo>
                <a:lnTo>
                  <a:pt x="0" y="4060964"/>
                </a:lnTo>
                <a:lnTo>
                  <a:pt x="0" y="4089336"/>
                </a:lnTo>
                <a:lnTo>
                  <a:pt x="472503" y="4089336"/>
                </a:lnTo>
                <a:lnTo>
                  <a:pt x="472503" y="4571581"/>
                </a:lnTo>
                <a:lnTo>
                  <a:pt x="0" y="4571581"/>
                </a:lnTo>
                <a:lnTo>
                  <a:pt x="0" y="4599952"/>
                </a:lnTo>
                <a:lnTo>
                  <a:pt x="472503" y="4599952"/>
                </a:lnTo>
                <a:lnTo>
                  <a:pt x="472503" y="5096370"/>
                </a:lnTo>
                <a:lnTo>
                  <a:pt x="0" y="5096370"/>
                </a:lnTo>
                <a:lnTo>
                  <a:pt x="0" y="5124742"/>
                </a:lnTo>
                <a:lnTo>
                  <a:pt x="472503" y="5124742"/>
                </a:lnTo>
                <a:lnTo>
                  <a:pt x="472503" y="5606986"/>
                </a:lnTo>
                <a:lnTo>
                  <a:pt x="0" y="5606986"/>
                </a:lnTo>
                <a:lnTo>
                  <a:pt x="0" y="5635345"/>
                </a:lnTo>
                <a:lnTo>
                  <a:pt x="472503" y="5635345"/>
                </a:lnTo>
                <a:lnTo>
                  <a:pt x="472503" y="6117590"/>
                </a:lnTo>
                <a:lnTo>
                  <a:pt x="0" y="6117590"/>
                </a:lnTo>
                <a:lnTo>
                  <a:pt x="0" y="6145962"/>
                </a:lnTo>
                <a:lnTo>
                  <a:pt x="472503" y="6145962"/>
                </a:lnTo>
                <a:lnTo>
                  <a:pt x="472503" y="6628206"/>
                </a:lnTo>
                <a:lnTo>
                  <a:pt x="0" y="6628206"/>
                </a:lnTo>
                <a:lnTo>
                  <a:pt x="0" y="6656578"/>
                </a:lnTo>
                <a:lnTo>
                  <a:pt x="472503" y="6656578"/>
                </a:lnTo>
                <a:lnTo>
                  <a:pt x="472503" y="7138822"/>
                </a:lnTo>
                <a:lnTo>
                  <a:pt x="0" y="7138822"/>
                </a:lnTo>
                <a:lnTo>
                  <a:pt x="0" y="7167181"/>
                </a:lnTo>
                <a:lnTo>
                  <a:pt x="472503" y="7167181"/>
                </a:lnTo>
                <a:lnTo>
                  <a:pt x="472503" y="7663612"/>
                </a:lnTo>
                <a:lnTo>
                  <a:pt x="0" y="7663612"/>
                </a:lnTo>
                <a:lnTo>
                  <a:pt x="0" y="7691983"/>
                </a:lnTo>
                <a:lnTo>
                  <a:pt x="472503" y="7691983"/>
                </a:lnTo>
                <a:lnTo>
                  <a:pt x="472503" y="8174228"/>
                </a:lnTo>
                <a:lnTo>
                  <a:pt x="500875" y="8174228"/>
                </a:lnTo>
                <a:lnTo>
                  <a:pt x="500875" y="7691983"/>
                </a:lnTo>
                <a:lnTo>
                  <a:pt x="2529141" y="7691983"/>
                </a:lnTo>
                <a:lnTo>
                  <a:pt x="2529141" y="7663612"/>
                </a:lnTo>
                <a:lnTo>
                  <a:pt x="2032711" y="7663612"/>
                </a:lnTo>
                <a:lnTo>
                  <a:pt x="2032711" y="7167181"/>
                </a:lnTo>
                <a:lnTo>
                  <a:pt x="2529141" y="7167181"/>
                </a:lnTo>
                <a:lnTo>
                  <a:pt x="2529141" y="7138822"/>
                </a:lnTo>
                <a:lnTo>
                  <a:pt x="2032711" y="7138822"/>
                </a:lnTo>
                <a:lnTo>
                  <a:pt x="2032711" y="6656578"/>
                </a:lnTo>
                <a:lnTo>
                  <a:pt x="2529141" y="6656578"/>
                </a:lnTo>
                <a:lnTo>
                  <a:pt x="2529141" y="6628206"/>
                </a:lnTo>
                <a:lnTo>
                  <a:pt x="2032711" y="6628206"/>
                </a:lnTo>
                <a:lnTo>
                  <a:pt x="2032711" y="6145962"/>
                </a:lnTo>
                <a:lnTo>
                  <a:pt x="2529141" y="6145962"/>
                </a:lnTo>
                <a:lnTo>
                  <a:pt x="2529141" y="6117590"/>
                </a:lnTo>
                <a:lnTo>
                  <a:pt x="2032711" y="6117590"/>
                </a:lnTo>
                <a:lnTo>
                  <a:pt x="2032711" y="5635345"/>
                </a:lnTo>
                <a:lnTo>
                  <a:pt x="2529141" y="5635345"/>
                </a:lnTo>
                <a:lnTo>
                  <a:pt x="2529141" y="5606986"/>
                </a:lnTo>
                <a:lnTo>
                  <a:pt x="2032711" y="5606986"/>
                </a:lnTo>
                <a:lnTo>
                  <a:pt x="2032711" y="5124742"/>
                </a:lnTo>
                <a:lnTo>
                  <a:pt x="2529141" y="5124742"/>
                </a:lnTo>
                <a:lnTo>
                  <a:pt x="2529141" y="5096370"/>
                </a:lnTo>
                <a:lnTo>
                  <a:pt x="2032711" y="5096370"/>
                </a:lnTo>
                <a:lnTo>
                  <a:pt x="2032711" y="4599952"/>
                </a:lnTo>
                <a:lnTo>
                  <a:pt x="2529141" y="4599952"/>
                </a:lnTo>
                <a:lnTo>
                  <a:pt x="2529141" y="4571581"/>
                </a:lnTo>
                <a:lnTo>
                  <a:pt x="2032711" y="4571581"/>
                </a:lnTo>
                <a:lnTo>
                  <a:pt x="2032711" y="4089336"/>
                </a:lnTo>
                <a:lnTo>
                  <a:pt x="2529141" y="4089336"/>
                </a:lnTo>
                <a:lnTo>
                  <a:pt x="2529141" y="4060964"/>
                </a:lnTo>
                <a:lnTo>
                  <a:pt x="2032711" y="4060964"/>
                </a:lnTo>
                <a:lnTo>
                  <a:pt x="2032711" y="3578720"/>
                </a:lnTo>
                <a:lnTo>
                  <a:pt x="2529141" y="3578720"/>
                </a:lnTo>
                <a:lnTo>
                  <a:pt x="2529141" y="3550361"/>
                </a:lnTo>
                <a:lnTo>
                  <a:pt x="2032711" y="3550361"/>
                </a:lnTo>
                <a:lnTo>
                  <a:pt x="2032711" y="3068116"/>
                </a:lnTo>
                <a:lnTo>
                  <a:pt x="2529141" y="3068116"/>
                </a:lnTo>
                <a:lnTo>
                  <a:pt x="2529141" y="3039745"/>
                </a:lnTo>
                <a:lnTo>
                  <a:pt x="2032711" y="3039745"/>
                </a:lnTo>
                <a:lnTo>
                  <a:pt x="2032711" y="2557500"/>
                </a:lnTo>
                <a:lnTo>
                  <a:pt x="2529141" y="2557500"/>
                </a:lnTo>
                <a:lnTo>
                  <a:pt x="2529141" y="2529141"/>
                </a:lnTo>
                <a:lnTo>
                  <a:pt x="2032711" y="2529141"/>
                </a:lnTo>
                <a:lnTo>
                  <a:pt x="2032711" y="2032711"/>
                </a:lnTo>
                <a:lnTo>
                  <a:pt x="2529141" y="2032711"/>
                </a:lnTo>
                <a:lnTo>
                  <a:pt x="2529141" y="2004339"/>
                </a:lnTo>
                <a:lnTo>
                  <a:pt x="2032711" y="2004339"/>
                </a:lnTo>
                <a:lnTo>
                  <a:pt x="2032711" y="1522095"/>
                </a:lnTo>
                <a:lnTo>
                  <a:pt x="2529141" y="1522095"/>
                </a:lnTo>
                <a:lnTo>
                  <a:pt x="2529141" y="1493735"/>
                </a:lnTo>
                <a:lnTo>
                  <a:pt x="2032711" y="1493735"/>
                </a:lnTo>
                <a:lnTo>
                  <a:pt x="2032711" y="1011491"/>
                </a:lnTo>
                <a:lnTo>
                  <a:pt x="2529141" y="1011491"/>
                </a:lnTo>
                <a:lnTo>
                  <a:pt x="2529141" y="983119"/>
                </a:lnTo>
                <a:lnTo>
                  <a:pt x="2032711" y="983119"/>
                </a:lnTo>
                <a:lnTo>
                  <a:pt x="2032711" y="500875"/>
                </a:lnTo>
                <a:lnTo>
                  <a:pt x="2529141" y="500875"/>
                </a:lnTo>
                <a:lnTo>
                  <a:pt x="2529141" y="4725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5"/>
          <p:cNvSpPr/>
          <p:nvPr/>
        </p:nvSpPr>
        <p:spPr>
          <a:xfrm>
            <a:off x="0" y="5127998"/>
            <a:ext cx="1686137" cy="1711537"/>
          </a:xfrm>
          <a:custGeom>
            <a:avLst/>
            <a:gdLst/>
            <a:ahLst/>
            <a:cxnLst/>
            <a:rect l="l" t="t" r="r" b="b"/>
            <a:pathLst>
              <a:path w="2529205" h="2567304" extrusionOk="0">
                <a:moveTo>
                  <a:pt x="2529141" y="482244"/>
                </a:moveTo>
                <a:lnTo>
                  <a:pt x="2032711" y="482244"/>
                </a:lnTo>
                <a:lnTo>
                  <a:pt x="2032711" y="0"/>
                </a:lnTo>
                <a:lnTo>
                  <a:pt x="2028151" y="0"/>
                </a:lnTo>
                <a:lnTo>
                  <a:pt x="2028151" y="992847"/>
                </a:lnTo>
                <a:lnTo>
                  <a:pt x="2028151" y="1021219"/>
                </a:lnTo>
                <a:lnTo>
                  <a:pt x="2028151" y="1503464"/>
                </a:lnTo>
                <a:lnTo>
                  <a:pt x="2028151" y="1531823"/>
                </a:lnTo>
                <a:lnTo>
                  <a:pt x="2004339" y="1531823"/>
                </a:lnTo>
                <a:lnTo>
                  <a:pt x="2004339" y="1564817"/>
                </a:lnTo>
                <a:lnTo>
                  <a:pt x="2004339" y="2014067"/>
                </a:lnTo>
                <a:lnTo>
                  <a:pt x="2004339" y="2042439"/>
                </a:lnTo>
                <a:lnTo>
                  <a:pt x="2004339" y="2538869"/>
                </a:lnTo>
                <a:lnTo>
                  <a:pt x="1522095" y="2538869"/>
                </a:lnTo>
                <a:lnTo>
                  <a:pt x="1522095" y="2042439"/>
                </a:lnTo>
                <a:lnTo>
                  <a:pt x="2004339" y="2042439"/>
                </a:lnTo>
                <a:lnTo>
                  <a:pt x="2004339" y="2014067"/>
                </a:lnTo>
                <a:lnTo>
                  <a:pt x="1522095" y="2014067"/>
                </a:lnTo>
                <a:lnTo>
                  <a:pt x="1522095" y="1564817"/>
                </a:lnTo>
                <a:lnTo>
                  <a:pt x="1493723" y="1564817"/>
                </a:lnTo>
                <a:lnTo>
                  <a:pt x="1493723" y="2014067"/>
                </a:lnTo>
                <a:lnTo>
                  <a:pt x="1493723" y="2042439"/>
                </a:lnTo>
                <a:lnTo>
                  <a:pt x="1493723" y="2538869"/>
                </a:lnTo>
                <a:lnTo>
                  <a:pt x="1011478" y="2538869"/>
                </a:lnTo>
                <a:lnTo>
                  <a:pt x="1011478" y="2042439"/>
                </a:lnTo>
                <a:lnTo>
                  <a:pt x="1493723" y="2042439"/>
                </a:lnTo>
                <a:lnTo>
                  <a:pt x="1493723" y="2014067"/>
                </a:lnTo>
                <a:lnTo>
                  <a:pt x="1011478" y="2014067"/>
                </a:lnTo>
                <a:lnTo>
                  <a:pt x="1011478" y="1564817"/>
                </a:lnTo>
                <a:lnTo>
                  <a:pt x="1011478" y="1531823"/>
                </a:lnTo>
                <a:lnTo>
                  <a:pt x="1004912" y="1531823"/>
                </a:lnTo>
                <a:lnTo>
                  <a:pt x="1004912" y="1503464"/>
                </a:lnTo>
                <a:lnTo>
                  <a:pt x="1004912" y="1021219"/>
                </a:lnTo>
                <a:lnTo>
                  <a:pt x="1004912" y="992847"/>
                </a:lnTo>
                <a:lnTo>
                  <a:pt x="1011478" y="992847"/>
                </a:lnTo>
                <a:lnTo>
                  <a:pt x="1011478" y="550989"/>
                </a:lnTo>
                <a:lnTo>
                  <a:pt x="1011478" y="510603"/>
                </a:lnTo>
                <a:lnTo>
                  <a:pt x="1493723" y="510603"/>
                </a:lnTo>
                <a:lnTo>
                  <a:pt x="1493723" y="550989"/>
                </a:lnTo>
                <a:lnTo>
                  <a:pt x="1522095" y="550989"/>
                </a:lnTo>
                <a:lnTo>
                  <a:pt x="1522095" y="510603"/>
                </a:lnTo>
                <a:lnTo>
                  <a:pt x="2004339" y="510603"/>
                </a:lnTo>
                <a:lnTo>
                  <a:pt x="2004339" y="550989"/>
                </a:lnTo>
                <a:lnTo>
                  <a:pt x="2004339" y="992847"/>
                </a:lnTo>
                <a:lnTo>
                  <a:pt x="2028151" y="992847"/>
                </a:lnTo>
                <a:lnTo>
                  <a:pt x="2028151" y="0"/>
                </a:lnTo>
                <a:lnTo>
                  <a:pt x="2004339" y="0"/>
                </a:lnTo>
                <a:lnTo>
                  <a:pt x="2004339" y="482244"/>
                </a:lnTo>
                <a:lnTo>
                  <a:pt x="1522095" y="482244"/>
                </a:lnTo>
                <a:lnTo>
                  <a:pt x="1522095" y="0"/>
                </a:lnTo>
                <a:lnTo>
                  <a:pt x="1493723" y="0"/>
                </a:lnTo>
                <a:lnTo>
                  <a:pt x="1493723" y="482244"/>
                </a:lnTo>
                <a:lnTo>
                  <a:pt x="1011478" y="482244"/>
                </a:lnTo>
                <a:lnTo>
                  <a:pt x="1011478" y="0"/>
                </a:lnTo>
                <a:lnTo>
                  <a:pt x="983119" y="0"/>
                </a:lnTo>
                <a:lnTo>
                  <a:pt x="983119" y="482244"/>
                </a:lnTo>
                <a:lnTo>
                  <a:pt x="983119" y="510603"/>
                </a:lnTo>
                <a:lnTo>
                  <a:pt x="983119" y="2538869"/>
                </a:lnTo>
                <a:lnTo>
                  <a:pt x="500875" y="2538869"/>
                </a:lnTo>
                <a:lnTo>
                  <a:pt x="500875" y="2042439"/>
                </a:lnTo>
                <a:lnTo>
                  <a:pt x="983119" y="2042439"/>
                </a:lnTo>
                <a:lnTo>
                  <a:pt x="983119" y="2014067"/>
                </a:lnTo>
                <a:lnTo>
                  <a:pt x="500875" y="2014067"/>
                </a:lnTo>
                <a:lnTo>
                  <a:pt x="500875" y="1531823"/>
                </a:lnTo>
                <a:lnTo>
                  <a:pt x="983119" y="1531823"/>
                </a:lnTo>
                <a:lnTo>
                  <a:pt x="983119" y="1503464"/>
                </a:lnTo>
                <a:lnTo>
                  <a:pt x="500875" y="1503464"/>
                </a:lnTo>
                <a:lnTo>
                  <a:pt x="500875" y="1021219"/>
                </a:lnTo>
                <a:lnTo>
                  <a:pt x="983119" y="1021219"/>
                </a:lnTo>
                <a:lnTo>
                  <a:pt x="983119" y="992847"/>
                </a:lnTo>
                <a:lnTo>
                  <a:pt x="500875" y="992847"/>
                </a:lnTo>
                <a:lnTo>
                  <a:pt x="500875" y="510603"/>
                </a:lnTo>
                <a:lnTo>
                  <a:pt x="983119" y="510603"/>
                </a:lnTo>
                <a:lnTo>
                  <a:pt x="983119" y="482244"/>
                </a:lnTo>
                <a:lnTo>
                  <a:pt x="500875" y="482244"/>
                </a:lnTo>
                <a:lnTo>
                  <a:pt x="500875" y="0"/>
                </a:lnTo>
                <a:lnTo>
                  <a:pt x="472503" y="0"/>
                </a:lnTo>
                <a:lnTo>
                  <a:pt x="472503" y="482244"/>
                </a:lnTo>
                <a:lnTo>
                  <a:pt x="0" y="482244"/>
                </a:lnTo>
                <a:lnTo>
                  <a:pt x="0" y="510603"/>
                </a:lnTo>
                <a:lnTo>
                  <a:pt x="472503" y="510603"/>
                </a:lnTo>
                <a:lnTo>
                  <a:pt x="472503" y="992847"/>
                </a:lnTo>
                <a:lnTo>
                  <a:pt x="0" y="992847"/>
                </a:lnTo>
                <a:lnTo>
                  <a:pt x="0" y="1021219"/>
                </a:lnTo>
                <a:lnTo>
                  <a:pt x="472503" y="1021219"/>
                </a:lnTo>
                <a:lnTo>
                  <a:pt x="472503" y="1503464"/>
                </a:lnTo>
                <a:lnTo>
                  <a:pt x="0" y="1503464"/>
                </a:lnTo>
                <a:lnTo>
                  <a:pt x="0" y="1531823"/>
                </a:lnTo>
                <a:lnTo>
                  <a:pt x="472503" y="1531823"/>
                </a:lnTo>
                <a:lnTo>
                  <a:pt x="472503" y="2014067"/>
                </a:lnTo>
                <a:lnTo>
                  <a:pt x="0" y="2014067"/>
                </a:lnTo>
                <a:lnTo>
                  <a:pt x="0" y="2042439"/>
                </a:lnTo>
                <a:lnTo>
                  <a:pt x="472503" y="2042439"/>
                </a:lnTo>
                <a:lnTo>
                  <a:pt x="472503" y="2538869"/>
                </a:lnTo>
                <a:lnTo>
                  <a:pt x="0" y="2538869"/>
                </a:lnTo>
                <a:lnTo>
                  <a:pt x="0" y="2567228"/>
                </a:lnTo>
                <a:lnTo>
                  <a:pt x="2529141" y="2567228"/>
                </a:lnTo>
                <a:lnTo>
                  <a:pt x="2529141" y="2538869"/>
                </a:lnTo>
                <a:lnTo>
                  <a:pt x="2032711" y="2538869"/>
                </a:lnTo>
                <a:lnTo>
                  <a:pt x="2032711" y="2042439"/>
                </a:lnTo>
                <a:lnTo>
                  <a:pt x="2529141" y="2042439"/>
                </a:lnTo>
                <a:lnTo>
                  <a:pt x="2529141" y="2014067"/>
                </a:lnTo>
                <a:lnTo>
                  <a:pt x="2032711" y="2014067"/>
                </a:lnTo>
                <a:lnTo>
                  <a:pt x="2032711" y="1564817"/>
                </a:lnTo>
                <a:lnTo>
                  <a:pt x="2032711" y="1531823"/>
                </a:lnTo>
                <a:lnTo>
                  <a:pt x="2529141" y="1531823"/>
                </a:lnTo>
                <a:lnTo>
                  <a:pt x="2529141" y="1503464"/>
                </a:lnTo>
                <a:lnTo>
                  <a:pt x="2032711" y="1503464"/>
                </a:lnTo>
                <a:lnTo>
                  <a:pt x="2032711" y="1021219"/>
                </a:lnTo>
                <a:lnTo>
                  <a:pt x="2529141" y="1021219"/>
                </a:lnTo>
                <a:lnTo>
                  <a:pt x="2529141" y="992847"/>
                </a:lnTo>
                <a:lnTo>
                  <a:pt x="2032711" y="992847"/>
                </a:lnTo>
                <a:lnTo>
                  <a:pt x="2032711" y="550989"/>
                </a:lnTo>
                <a:lnTo>
                  <a:pt x="2032711" y="510603"/>
                </a:lnTo>
                <a:lnTo>
                  <a:pt x="2529141" y="510603"/>
                </a:lnTo>
                <a:lnTo>
                  <a:pt x="2529141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5"/>
          <p:cNvSpPr/>
          <p:nvPr/>
        </p:nvSpPr>
        <p:spPr>
          <a:xfrm>
            <a:off x="315008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5"/>
          <p:cNvSpPr/>
          <p:nvPr/>
        </p:nvSpPr>
        <p:spPr>
          <a:xfrm>
            <a:off x="655416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5"/>
          <p:cNvSpPr/>
          <p:nvPr/>
        </p:nvSpPr>
        <p:spPr>
          <a:xfrm>
            <a:off x="995823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5"/>
          <p:cNvSpPr/>
          <p:nvPr/>
        </p:nvSpPr>
        <p:spPr>
          <a:xfrm>
            <a:off x="1336231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5"/>
          <p:cNvSpPr/>
          <p:nvPr/>
        </p:nvSpPr>
        <p:spPr>
          <a:xfrm>
            <a:off x="1686094" y="8"/>
            <a:ext cx="1711537" cy="6820323"/>
          </a:xfrm>
          <a:custGeom>
            <a:avLst/>
            <a:gdLst/>
            <a:ahLst/>
            <a:cxnLst/>
            <a:rect l="l" t="t" r="r" b="b"/>
            <a:pathLst>
              <a:path w="2567304" h="10230485" extrusionOk="0">
                <a:moveTo>
                  <a:pt x="50025" y="5096370"/>
                </a:moveTo>
                <a:lnTo>
                  <a:pt x="14173" y="5096370"/>
                </a:lnTo>
                <a:lnTo>
                  <a:pt x="14173" y="5110340"/>
                </a:lnTo>
                <a:lnTo>
                  <a:pt x="0" y="5110340"/>
                </a:lnTo>
                <a:lnTo>
                  <a:pt x="0" y="7663040"/>
                </a:lnTo>
                <a:lnTo>
                  <a:pt x="28359" y="7663040"/>
                </a:lnTo>
                <a:lnTo>
                  <a:pt x="28359" y="7167740"/>
                </a:lnTo>
                <a:lnTo>
                  <a:pt x="50025" y="7167740"/>
                </a:lnTo>
                <a:lnTo>
                  <a:pt x="50025" y="7138530"/>
                </a:lnTo>
                <a:lnTo>
                  <a:pt x="28359" y="7138530"/>
                </a:lnTo>
                <a:lnTo>
                  <a:pt x="28359" y="6657200"/>
                </a:lnTo>
                <a:lnTo>
                  <a:pt x="50025" y="6657200"/>
                </a:lnTo>
                <a:lnTo>
                  <a:pt x="50025" y="6627990"/>
                </a:lnTo>
                <a:lnTo>
                  <a:pt x="28359" y="6627990"/>
                </a:lnTo>
                <a:lnTo>
                  <a:pt x="28359" y="6145390"/>
                </a:lnTo>
                <a:lnTo>
                  <a:pt x="50025" y="6145390"/>
                </a:lnTo>
                <a:lnTo>
                  <a:pt x="50025" y="6117450"/>
                </a:lnTo>
                <a:lnTo>
                  <a:pt x="28359" y="6117450"/>
                </a:lnTo>
                <a:lnTo>
                  <a:pt x="28359" y="5634850"/>
                </a:lnTo>
                <a:lnTo>
                  <a:pt x="50025" y="5634850"/>
                </a:lnTo>
                <a:lnTo>
                  <a:pt x="50025" y="5606910"/>
                </a:lnTo>
                <a:lnTo>
                  <a:pt x="28359" y="5606910"/>
                </a:lnTo>
                <a:lnTo>
                  <a:pt x="28359" y="5124310"/>
                </a:lnTo>
                <a:lnTo>
                  <a:pt x="50025" y="5124310"/>
                </a:lnTo>
                <a:lnTo>
                  <a:pt x="50025" y="5110340"/>
                </a:lnTo>
                <a:lnTo>
                  <a:pt x="50025" y="5096370"/>
                </a:lnTo>
                <a:close/>
              </a:path>
              <a:path w="2567304" h="10230485" extrusionOk="0">
                <a:moveTo>
                  <a:pt x="50025" y="2529141"/>
                </a:moveTo>
                <a:lnTo>
                  <a:pt x="14173" y="2529141"/>
                </a:lnTo>
                <a:lnTo>
                  <a:pt x="14173" y="2543111"/>
                </a:lnTo>
                <a:lnTo>
                  <a:pt x="0" y="2543111"/>
                </a:lnTo>
                <a:lnTo>
                  <a:pt x="0" y="5095811"/>
                </a:lnTo>
                <a:lnTo>
                  <a:pt x="28359" y="5095811"/>
                </a:lnTo>
                <a:lnTo>
                  <a:pt x="28359" y="4600511"/>
                </a:lnTo>
                <a:lnTo>
                  <a:pt x="50025" y="4600511"/>
                </a:lnTo>
                <a:lnTo>
                  <a:pt x="50025" y="4571301"/>
                </a:lnTo>
                <a:lnTo>
                  <a:pt x="28359" y="4571301"/>
                </a:lnTo>
                <a:lnTo>
                  <a:pt x="28359" y="4089971"/>
                </a:lnTo>
                <a:lnTo>
                  <a:pt x="50025" y="4089971"/>
                </a:lnTo>
                <a:lnTo>
                  <a:pt x="50025" y="4060761"/>
                </a:lnTo>
                <a:lnTo>
                  <a:pt x="28359" y="4060761"/>
                </a:lnTo>
                <a:lnTo>
                  <a:pt x="28359" y="3578161"/>
                </a:lnTo>
                <a:lnTo>
                  <a:pt x="50025" y="3578161"/>
                </a:lnTo>
                <a:lnTo>
                  <a:pt x="50025" y="3550221"/>
                </a:lnTo>
                <a:lnTo>
                  <a:pt x="28359" y="3550221"/>
                </a:lnTo>
                <a:lnTo>
                  <a:pt x="28359" y="3067621"/>
                </a:lnTo>
                <a:lnTo>
                  <a:pt x="50025" y="3067621"/>
                </a:lnTo>
                <a:lnTo>
                  <a:pt x="50025" y="3039681"/>
                </a:lnTo>
                <a:lnTo>
                  <a:pt x="28359" y="3039681"/>
                </a:lnTo>
                <a:lnTo>
                  <a:pt x="28359" y="2557081"/>
                </a:lnTo>
                <a:lnTo>
                  <a:pt x="50025" y="2557081"/>
                </a:lnTo>
                <a:lnTo>
                  <a:pt x="50025" y="2543111"/>
                </a:lnTo>
                <a:lnTo>
                  <a:pt x="50025" y="2529141"/>
                </a:lnTo>
                <a:close/>
              </a:path>
              <a:path w="2567304" h="10230485" extrusionOk="0">
                <a:moveTo>
                  <a:pt x="2070811" y="8202587"/>
                </a:moveTo>
                <a:lnTo>
                  <a:pt x="2042439" y="8202587"/>
                </a:lnTo>
                <a:lnTo>
                  <a:pt x="2042439" y="8250148"/>
                </a:lnTo>
                <a:lnTo>
                  <a:pt x="2070811" y="8250148"/>
                </a:lnTo>
                <a:lnTo>
                  <a:pt x="2070811" y="8202587"/>
                </a:lnTo>
                <a:close/>
              </a:path>
              <a:path w="2567304" h="10230485" extrusionOk="0">
                <a:moveTo>
                  <a:pt x="2567241" y="8684692"/>
                </a:moveTo>
                <a:lnTo>
                  <a:pt x="2073097" y="8684692"/>
                </a:lnTo>
                <a:lnTo>
                  <a:pt x="2073097" y="8712632"/>
                </a:lnTo>
                <a:lnTo>
                  <a:pt x="2567241" y="8712632"/>
                </a:lnTo>
                <a:lnTo>
                  <a:pt x="2567241" y="8684692"/>
                </a:lnTo>
                <a:close/>
              </a:path>
              <a:path w="2567304" h="10230485" extrusionOk="0">
                <a:moveTo>
                  <a:pt x="2567241" y="8174152"/>
                </a:moveTo>
                <a:lnTo>
                  <a:pt x="2070811" y="8174152"/>
                </a:lnTo>
                <a:lnTo>
                  <a:pt x="2070811" y="7709154"/>
                </a:lnTo>
                <a:lnTo>
                  <a:pt x="2042439" y="7709154"/>
                </a:lnTo>
                <a:lnTo>
                  <a:pt x="2042439" y="8174152"/>
                </a:lnTo>
                <a:lnTo>
                  <a:pt x="1560195" y="8174152"/>
                </a:lnTo>
                <a:lnTo>
                  <a:pt x="1560195" y="7709154"/>
                </a:lnTo>
                <a:lnTo>
                  <a:pt x="1531823" y="7709154"/>
                </a:lnTo>
                <a:lnTo>
                  <a:pt x="1531823" y="8174152"/>
                </a:lnTo>
                <a:lnTo>
                  <a:pt x="1049578" y="8174152"/>
                </a:lnTo>
                <a:lnTo>
                  <a:pt x="1049578" y="7709154"/>
                </a:lnTo>
                <a:lnTo>
                  <a:pt x="1021219" y="7709154"/>
                </a:lnTo>
                <a:lnTo>
                  <a:pt x="1021219" y="8174152"/>
                </a:lnTo>
                <a:lnTo>
                  <a:pt x="538975" y="8174152"/>
                </a:lnTo>
                <a:lnTo>
                  <a:pt x="538975" y="7709154"/>
                </a:lnTo>
                <a:lnTo>
                  <a:pt x="510603" y="7709154"/>
                </a:lnTo>
                <a:lnTo>
                  <a:pt x="510603" y="8174152"/>
                </a:lnTo>
                <a:lnTo>
                  <a:pt x="28359" y="8174152"/>
                </a:lnTo>
                <a:lnTo>
                  <a:pt x="28359" y="7691552"/>
                </a:lnTo>
                <a:lnTo>
                  <a:pt x="50025" y="7691552"/>
                </a:lnTo>
                <a:lnTo>
                  <a:pt x="50025" y="7677582"/>
                </a:lnTo>
                <a:lnTo>
                  <a:pt x="50025" y="7663612"/>
                </a:lnTo>
                <a:lnTo>
                  <a:pt x="14173" y="7663612"/>
                </a:lnTo>
                <a:lnTo>
                  <a:pt x="14173" y="7677582"/>
                </a:lnTo>
                <a:lnTo>
                  <a:pt x="0" y="7677582"/>
                </a:lnTo>
                <a:lnTo>
                  <a:pt x="0" y="10230282"/>
                </a:lnTo>
                <a:lnTo>
                  <a:pt x="28359" y="10230282"/>
                </a:lnTo>
                <a:lnTo>
                  <a:pt x="28359" y="9734982"/>
                </a:lnTo>
                <a:lnTo>
                  <a:pt x="2567241" y="9734982"/>
                </a:lnTo>
                <a:lnTo>
                  <a:pt x="2567241" y="9705772"/>
                </a:lnTo>
                <a:lnTo>
                  <a:pt x="28359" y="9705772"/>
                </a:lnTo>
                <a:lnTo>
                  <a:pt x="28359" y="9224442"/>
                </a:lnTo>
                <a:lnTo>
                  <a:pt x="2567241" y="9224442"/>
                </a:lnTo>
                <a:lnTo>
                  <a:pt x="2567241" y="9195232"/>
                </a:lnTo>
                <a:lnTo>
                  <a:pt x="1560195" y="9195232"/>
                </a:lnTo>
                <a:lnTo>
                  <a:pt x="1560195" y="8713203"/>
                </a:lnTo>
                <a:lnTo>
                  <a:pt x="1531823" y="8713203"/>
                </a:lnTo>
                <a:lnTo>
                  <a:pt x="1531823" y="9195232"/>
                </a:lnTo>
                <a:lnTo>
                  <a:pt x="1049578" y="9195232"/>
                </a:lnTo>
                <a:lnTo>
                  <a:pt x="1049578" y="8713203"/>
                </a:lnTo>
                <a:lnTo>
                  <a:pt x="1021219" y="8713203"/>
                </a:lnTo>
                <a:lnTo>
                  <a:pt x="1021219" y="9195232"/>
                </a:lnTo>
                <a:lnTo>
                  <a:pt x="538975" y="9195232"/>
                </a:lnTo>
                <a:lnTo>
                  <a:pt x="538975" y="8713203"/>
                </a:lnTo>
                <a:lnTo>
                  <a:pt x="510603" y="8713203"/>
                </a:lnTo>
                <a:lnTo>
                  <a:pt x="510603" y="9195232"/>
                </a:lnTo>
                <a:lnTo>
                  <a:pt x="28359" y="9195232"/>
                </a:lnTo>
                <a:lnTo>
                  <a:pt x="28359" y="8712632"/>
                </a:lnTo>
                <a:lnTo>
                  <a:pt x="1576133" y="8712632"/>
                </a:lnTo>
                <a:lnTo>
                  <a:pt x="1576133" y="8684692"/>
                </a:lnTo>
                <a:lnTo>
                  <a:pt x="1560195" y="8684692"/>
                </a:lnTo>
                <a:lnTo>
                  <a:pt x="1560195" y="8202587"/>
                </a:lnTo>
                <a:lnTo>
                  <a:pt x="1531823" y="8202587"/>
                </a:lnTo>
                <a:lnTo>
                  <a:pt x="1531823" y="8684692"/>
                </a:lnTo>
                <a:lnTo>
                  <a:pt x="1049578" y="8684692"/>
                </a:lnTo>
                <a:lnTo>
                  <a:pt x="1049578" y="8202587"/>
                </a:lnTo>
                <a:lnTo>
                  <a:pt x="1021219" y="8202587"/>
                </a:lnTo>
                <a:lnTo>
                  <a:pt x="1021219" y="8684692"/>
                </a:lnTo>
                <a:lnTo>
                  <a:pt x="538975" y="8684692"/>
                </a:lnTo>
                <a:lnTo>
                  <a:pt x="538975" y="8202587"/>
                </a:lnTo>
                <a:lnTo>
                  <a:pt x="510603" y="8202587"/>
                </a:lnTo>
                <a:lnTo>
                  <a:pt x="510603" y="8684692"/>
                </a:lnTo>
                <a:lnTo>
                  <a:pt x="28359" y="8684692"/>
                </a:lnTo>
                <a:lnTo>
                  <a:pt x="28359" y="8202092"/>
                </a:lnTo>
                <a:lnTo>
                  <a:pt x="2567241" y="8202092"/>
                </a:lnTo>
                <a:lnTo>
                  <a:pt x="2567241" y="8174152"/>
                </a:lnTo>
                <a:close/>
              </a:path>
              <a:path w="2567304" h="10230485" extrusionOk="0">
                <a:moveTo>
                  <a:pt x="2567241" y="472440"/>
                </a:moveTo>
                <a:lnTo>
                  <a:pt x="2070811" y="472440"/>
                </a:lnTo>
                <a:lnTo>
                  <a:pt x="2070811" y="0"/>
                </a:lnTo>
                <a:lnTo>
                  <a:pt x="2042439" y="0"/>
                </a:lnTo>
                <a:lnTo>
                  <a:pt x="2042439" y="472440"/>
                </a:lnTo>
                <a:lnTo>
                  <a:pt x="1560195" y="472440"/>
                </a:lnTo>
                <a:lnTo>
                  <a:pt x="1560195" y="0"/>
                </a:lnTo>
                <a:lnTo>
                  <a:pt x="1531823" y="0"/>
                </a:lnTo>
                <a:lnTo>
                  <a:pt x="1531823" y="472440"/>
                </a:lnTo>
                <a:lnTo>
                  <a:pt x="1049578" y="472440"/>
                </a:lnTo>
                <a:lnTo>
                  <a:pt x="1049578" y="0"/>
                </a:lnTo>
                <a:lnTo>
                  <a:pt x="1021219" y="0"/>
                </a:lnTo>
                <a:lnTo>
                  <a:pt x="1021219" y="472440"/>
                </a:lnTo>
                <a:lnTo>
                  <a:pt x="538975" y="472440"/>
                </a:lnTo>
                <a:lnTo>
                  <a:pt x="538975" y="0"/>
                </a:lnTo>
                <a:lnTo>
                  <a:pt x="510603" y="0"/>
                </a:lnTo>
                <a:lnTo>
                  <a:pt x="510603" y="472440"/>
                </a:lnTo>
                <a:lnTo>
                  <a:pt x="28359" y="472440"/>
                </a:lnTo>
                <a:lnTo>
                  <a:pt x="28359" y="0"/>
                </a:lnTo>
                <a:lnTo>
                  <a:pt x="0" y="0"/>
                </a:lnTo>
                <a:lnTo>
                  <a:pt x="0" y="2528570"/>
                </a:lnTo>
                <a:lnTo>
                  <a:pt x="28359" y="2528570"/>
                </a:lnTo>
                <a:lnTo>
                  <a:pt x="28359" y="2033270"/>
                </a:lnTo>
                <a:lnTo>
                  <a:pt x="2567241" y="2033270"/>
                </a:lnTo>
                <a:lnTo>
                  <a:pt x="2567241" y="2004060"/>
                </a:lnTo>
                <a:lnTo>
                  <a:pt x="2070811" y="2004060"/>
                </a:lnTo>
                <a:lnTo>
                  <a:pt x="2070811" y="1522730"/>
                </a:lnTo>
                <a:lnTo>
                  <a:pt x="2567241" y="1522730"/>
                </a:lnTo>
                <a:lnTo>
                  <a:pt x="2567241" y="1493520"/>
                </a:lnTo>
                <a:lnTo>
                  <a:pt x="2070811" y="1493520"/>
                </a:lnTo>
                <a:lnTo>
                  <a:pt x="2070811" y="1011491"/>
                </a:lnTo>
                <a:lnTo>
                  <a:pt x="2042439" y="1011491"/>
                </a:lnTo>
                <a:lnTo>
                  <a:pt x="2042439" y="1493520"/>
                </a:lnTo>
                <a:lnTo>
                  <a:pt x="2042439" y="1522730"/>
                </a:lnTo>
                <a:lnTo>
                  <a:pt x="2042439" y="2004060"/>
                </a:lnTo>
                <a:lnTo>
                  <a:pt x="1560195" y="2004060"/>
                </a:lnTo>
                <a:lnTo>
                  <a:pt x="1560195" y="1522730"/>
                </a:lnTo>
                <a:lnTo>
                  <a:pt x="2042439" y="1522730"/>
                </a:lnTo>
                <a:lnTo>
                  <a:pt x="2042439" y="1493520"/>
                </a:lnTo>
                <a:lnTo>
                  <a:pt x="1560195" y="1493520"/>
                </a:lnTo>
                <a:lnTo>
                  <a:pt x="1560195" y="1011491"/>
                </a:lnTo>
                <a:lnTo>
                  <a:pt x="1531823" y="1011491"/>
                </a:lnTo>
                <a:lnTo>
                  <a:pt x="1531823" y="1493520"/>
                </a:lnTo>
                <a:lnTo>
                  <a:pt x="1531823" y="1522730"/>
                </a:lnTo>
                <a:lnTo>
                  <a:pt x="1531823" y="2004060"/>
                </a:lnTo>
                <a:lnTo>
                  <a:pt x="1049578" y="2004060"/>
                </a:lnTo>
                <a:lnTo>
                  <a:pt x="1049578" y="1522730"/>
                </a:lnTo>
                <a:lnTo>
                  <a:pt x="1531823" y="1522730"/>
                </a:lnTo>
                <a:lnTo>
                  <a:pt x="1531823" y="1493520"/>
                </a:lnTo>
                <a:lnTo>
                  <a:pt x="1049578" y="1493520"/>
                </a:lnTo>
                <a:lnTo>
                  <a:pt x="1049578" y="1011491"/>
                </a:lnTo>
                <a:lnTo>
                  <a:pt x="1021219" y="1011491"/>
                </a:lnTo>
                <a:lnTo>
                  <a:pt x="1021219" y="1493520"/>
                </a:lnTo>
                <a:lnTo>
                  <a:pt x="1021219" y="1522730"/>
                </a:lnTo>
                <a:lnTo>
                  <a:pt x="1021219" y="2004060"/>
                </a:lnTo>
                <a:lnTo>
                  <a:pt x="538975" y="2004060"/>
                </a:lnTo>
                <a:lnTo>
                  <a:pt x="538975" y="1522730"/>
                </a:lnTo>
                <a:lnTo>
                  <a:pt x="1021219" y="1522730"/>
                </a:lnTo>
                <a:lnTo>
                  <a:pt x="1021219" y="1493520"/>
                </a:lnTo>
                <a:lnTo>
                  <a:pt x="538975" y="1493520"/>
                </a:lnTo>
                <a:lnTo>
                  <a:pt x="538975" y="1011491"/>
                </a:lnTo>
                <a:lnTo>
                  <a:pt x="510603" y="1011491"/>
                </a:lnTo>
                <a:lnTo>
                  <a:pt x="510603" y="1493520"/>
                </a:lnTo>
                <a:lnTo>
                  <a:pt x="510603" y="1522730"/>
                </a:lnTo>
                <a:lnTo>
                  <a:pt x="510603" y="2004060"/>
                </a:lnTo>
                <a:lnTo>
                  <a:pt x="28359" y="2004060"/>
                </a:lnTo>
                <a:lnTo>
                  <a:pt x="28359" y="1522730"/>
                </a:lnTo>
                <a:lnTo>
                  <a:pt x="510603" y="1522730"/>
                </a:lnTo>
                <a:lnTo>
                  <a:pt x="510603" y="1493520"/>
                </a:lnTo>
                <a:lnTo>
                  <a:pt x="28359" y="1493520"/>
                </a:lnTo>
                <a:lnTo>
                  <a:pt x="28359" y="1010920"/>
                </a:lnTo>
                <a:lnTo>
                  <a:pt x="2567241" y="1010920"/>
                </a:lnTo>
                <a:lnTo>
                  <a:pt x="2567241" y="997597"/>
                </a:lnTo>
                <a:lnTo>
                  <a:pt x="2567241" y="982980"/>
                </a:lnTo>
                <a:lnTo>
                  <a:pt x="1560195" y="982980"/>
                </a:lnTo>
                <a:lnTo>
                  <a:pt x="1560195" y="500875"/>
                </a:lnTo>
                <a:lnTo>
                  <a:pt x="1531823" y="500875"/>
                </a:lnTo>
                <a:lnTo>
                  <a:pt x="1531823" y="982980"/>
                </a:lnTo>
                <a:lnTo>
                  <a:pt x="1049578" y="982980"/>
                </a:lnTo>
                <a:lnTo>
                  <a:pt x="1049578" y="500875"/>
                </a:lnTo>
                <a:lnTo>
                  <a:pt x="1021219" y="500875"/>
                </a:lnTo>
                <a:lnTo>
                  <a:pt x="1021219" y="982980"/>
                </a:lnTo>
                <a:lnTo>
                  <a:pt x="538975" y="982980"/>
                </a:lnTo>
                <a:lnTo>
                  <a:pt x="538975" y="500875"/>
                </a:lnTo>
                <a:lnTo>
                  <a:pt x="510603" y="500875"/>
                </a:lnTo>
                <a:lnTo>
                  <a:pt x="510603" y="982980"/>
                </a:lnTo>
                <a:lnTo>
                  <a:pt x="28359" y="982980"/>
                </a:lnTo>
                <a:lnTo>
                  <a:pt x="28359" y="500380"/>
                </a:lnTo>
                <a:lnTo>
                  <a:pt x="2567241" y="500380"/>
                </a:lnTo>
                <a:lnTo>
                  <a:pt x="2567241" y="491045"/>
                </a:lnTo>
                <a:lnTo>
                  <a:pt x="2567241" y="4724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5"/>
          <p:cNvSpPr/>
          <p:nvPr/>
        </p:nvSpPr>
        <p:spPr>
          <a:xfrm>
            <a:off x="1686094" y="5808811"/>
            <a:ext cx="1711537" cy="1030393"/>
          </a:xfrm>
          <a:custGeom>
            <a:avLst/>
            <a:gdLst/>
            <a:ahLst/>
            <a:cxnLst/>
            <a:rect l="l" t="t" r="r" b="b"/>
            <a:pathLst>
              <a:path w="2567304" h="1545590" extrusionOk="0">
                <a:moveTo>
                  <a:pt x="538975" y="510603"/>
                </a:moveTo>
                <a:lnTo>
                  <a:pt x="510603" y="510603"/>
                </a:lnTo>
                <a:lnTo>
                  <a:pt x="510603" y="992847"/>
                </a:lnTo>
                <a:lnTo>
                  <a:pt x="538975" y="992847"/>
                </a:lnTo>
                <a:lnTo>
                  <a:pt x="538975" y="510603"/>
                </a:lnTo>
                <a:close/>
              </a:path>
              <a:path w="2567304" h="1545590" extrusionOk="0">
                <a:moveTo>
                  <a:pt x="1049578" y="510603"/>
                </a:moveTo>
                <a:lnTo>
                  <a:pt x="1021219" y="510603"/>
                </a:lnTo>
                <a:lnTo>
                  <a:pt x="1021219" y="992847"/>
                </a:lnTo>
                <a:lnTo>
                  <a:pt x="1049578" y="992847"/>
                </a:lnTo>
                <a:lnTo>
                  <a:pt x="1049578" y="510603"/>
                </a:lnTo>
                <a:close/>
              </a:path>
              <a:path w="2567304" h="1545590" extrusionOk="0">
                <a:moveTo>
                  <a:pt x="1560195" y="510603"/>
                </a:moveTo>
                <a:lnTo>
                  <a:pt x="1531823" y="510603"/>
                </a:lnTo>
                <a:lnTo>
                  <a:pt x="1531823" y="992847"/>
                </a:lnTo>
                <a:lnTo>
                  <a:pt x="1560195" y="992847"/>
                </a:lnTo>
                <a:lnTo>
                  <a:pt x="1560195" y="510603"/>
                </a:lnTo>
                <a:close/>
              </a:path>
              <a:path w="2567304" h="1545590" extrusionOk="0">
                <a:moveTo>
                  <a:pt x="1560195" y="0"/>
                </a:moveTo>
                <a:lnTo>
                  <a:pt x="1531823" y="0"/>
                </a:lnTo>
                <a:lnTo>
                  <a:pt x="1531823" y="482244"/>
                </a:lnTo>
                <a:lnTo>
                  <a:pt x="1560195" y="482244"/>
                </a:lnTo>
                <a:lnTo>
                  <a:pt x="1560195" y="0"/>
                </a:lnTo>
                <a:close/>
              </a:path>
              <a:path w="2567304" h="1545590" extrusionOk="0">
                <a:moveTo>
                  <a:pt x="2070811" y="510603"/>
                </a:moveTo>
                <a:lnTo>
                  <a:pt x="2042439" y="510603"/>
                </a:lnTo>
                <a:lnTo>
                  <a:pt x="2042439" y="992847"/>
                </a:lnTo>
                <a:lnTo>
                  <a:pt x="2070811" y="992847"/>
                </a:lnTo>
                <a:lnTo>
                  <a:pt x="2070811" y="510603"/>
                </a:lnTo>
                <a:close/>
              </a:path>
              <a:path w="2567304" h="1545590" extrusionOk="0">
                <a:moveTo>
                  <a:pt x="2070811" y="33832"/>
                </a:moveTo>
                <a:lnTo>
                  <a:pt x="2042439" y="33832"/>
                </a:lnTo>
                <a:lnTo>
                  <a:pt x="2042439" y="482244"/>
                </a:lnTo>
                <a:lnTo>
                  <a:pt x="2070811" y="482244"/>
                </a:lnTo>
                <a:lnTo>
                  <a:pt x="2070811" y="33832"/>
                </a:lnTo>
                <a:close/>
              </a:path>
              <a:path w="2567304" h="1545590" extrusionOk="0">
                <a:moveTo>
                  <a:pt x="2567241" y="1517650"/>
                </a:moveTo>
                <a:lnTo>
                  <a:pt x="2070811" y="1517650"/>
                </a:lnTo>
                <a:lnTo>
                  <a:pt x="2070811" y="1021219"/>
                </a:lnTo>
                <a:lnTo>
                  <a:pt x="2042439" y="1021219"/>
                </a:lnTo>
                <a:lnTo>
                  <a:pt x="2042439" y="1517650"/>
                </a:lnTo>
                <a:lnTo>
                  <a:pt x="1560195" y="1517650"/>
                </a:lnTo>
                <a:lnTo>
                  <a:pt x="1560195" y="1021219"/>
                </a:lnTo>
                <a:lnTo>
                  <a:pt x="1531823" y="1021219"/>
                </a:lnTo>
                <a:lnTo>
                  <a:pt x="1531823" y="1517650"/>
                </a:lnTo>
                <a:lnTo>
                  <a:pt x="1049578" y="1517650"/>
                </a:lnTo>
                <a:lnTo>
                  <a:pt x="1049578" y="1021219"/>
                </a:lnTo>
                <a:lnTo>
                  <a:pt x="1021219" y="1021219"/>
                </a:lnTo>
                <a:lnTo>
                  <a:pt x="1021219" y="1517650"/>
                </a:lnTo>
                <a:lnTo>
                  <a:pt x="538975" y="1517650"/>
                </a:lnTo>
                <a:lnTo>
                  <a:pt x="538975" y="1021219"/>
                </a:lnTo>
                <a:lnTo>
                  <a:pt x="510603" y="1021219"/>
                </a:lnTo>
                <a:lnTo>
                  <a:pt x="510603" y="1517650"/>
                </a:lnTo>
                <a:lnTo>
                  <a:pt x="14173" y="1517650"/>
                </a:lnTo>
                <a:lnTo>
                  <a:pt x="14173" y="1531620"/>
                </a:lnTo>
                <a:lnTo>
                  <a:pt x="0" y="1531620"/>
                </a:lnTo>
                <a:lnTo>
                  <a:pt x="0" y="1545590"/>
                </a:lnTo>
                <a:lnTo>
                  <a:pt x="2567241" y="1545590"/>
                </a:lnTo>
                <a:lnTo>
                  <a:pt x="2567241" y="1531620"/>
                </a:lnTo>
                <a:lnTo>
                  <a:pt x="2567241" y="15176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5"/>
          <p:cNvSpPr/>
          <p:nvPr/>
        </p:nvSpPr>
        <p:spPr>
          <a:xfrm>
            <a:off x="1686095" y="6839197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0" y="0"/>
                </a:moveTo>
                <a:lnTo>
                  <a:pt x="28367" y="0"/>
                </a:lnTo>
                <a:lnTo>
                  <a:pt x="28367" y="27939"/>
                </a:lnTo>
                <a:lnTo>
                  <a:pt x="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5"/>
          <p:cNvSpPr/>
          <p:nvPr/>
        </p:nvSpPr>
        <p:spPr>
          <a:xfrm>
            <a:off x="2026502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5"/>
          <p:cNvSpPr/>
          <p:nvPr/>
        </p:nvSpPr>
        <p:spPr>
          <a:xfrm>
            <a:off x="2366910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5"/>
          <p:cNvSpPr/>
          <p:nvPr/>
        </p:nvSpPr>
        <p:spPr>
          <a:xfrm>
            <a:off x="2707318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5"/>
          <p:cNvSpPr/>
          <p:nvPr/>
        </p:nvSpPr>
        <p:spPr>
          <a:xfrm>
            <a:off x="3047726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5"/>
          <p:cNvSpPr/>
          <p:nvPr/>
        </p:nvSpPr>
        <p:spPr>
          <a:xfrm>
            <a:off x="3397580" y="8"/>
            <a:ext cx="1711537" cy="1355513"/>
          </a:xfrm>
          <a:custGeom>
            <a:avLst/>
            <a:gdLst/>
            <a:ahLst/>
            <a:cxnLst/>
            <a:rect l="l" t="t" r="r" b="b"/>
            <a:pathLst>
              <a:path w="2567304" h="2033270" extrusionOk="0">
                <a:moveTo>
                  <a:pt x="2567241" y="472440"/>
                </a:moveTo>
                <a:lnTo>
                  <a:pt x="2070811" y="472440"/>
                </a:lnTo>
                <a:lnTo>
                  <a:pt x="2070811" y="0"/>
                </a:lnTo>
                <a:lnTo>
                  <a:pt x="2042452" y="0"/>
                </a:lnTo>
                <a:lnTo>
                  <a:pt x="2042452" y="472440"/>
                </a:lnTo>
                <a:lnTo>
                  <a:pt x="1560207" y="472440"/>
                </a:lnTo>
                <a:lnTo>
                  <a:pt x="1560207" y="0"/>
                </a:lnTo>
                <a:lnTo>
                  <a:pt x="1531835" y="0"/>
                </a:lnTo>
                <a:lnTo>
                  <a:pt x="1531835" y="472440"/>
                </a:lnTo>
                <a:lnTo>
                  <a:pt x="1049591" y="472440"/>
                </a:lnTo>
                <a:lnTo>
                  <a:pt x="1049591" y="0"/>
                </a:lnTo>
                <a:lnTo>
                  <a:pt x="1021219" y="0"/>
                </a:lnTo>
                <a:lnTo>
                  <a:pt x="1021219" y="472440"/>
                </a:lnTo>
                <a:lnTo>
                  <a:pt x="538975" y="472440"/>
                </a:lnTo>
                <a:lnTo>
                  <a:pt x="538975" y="0"/>
                </a:lnTo>
                <a:lnTo>
                  <a:pt x="510616" y="0"/>
                </a:lnTo>
                <a:lnTo>
                  <a:pt x="510616" y="472440"/>
                </a:lnTo>
                <a:lnTo>
                  <a:pt x="28371" y="472440"/>
                </a:lnTo>
                <a:lnTo>
                  <a:pt x="28371" y="0"/>
                </a:lnTo>
                <a:lnTo>
                  <a:pt x="0" y="0"/>
                </a:lnTo>
                <a:lnTo>
                  <a:pt x="0" y="2033270"/>
                </a:lnTo>
                <a:lnTo>
                  <a:pt x="2567241" y="2033270"/>
                </a:lnTo>
                <a:lnTo>
                  <a:pt x="2567241" y="2004060"/>
                </a:lnTo>
                <a:lnTo>
                  <a:pt x="2070811" y="2004060"/>
                </a:lnTo>
                <a:lnTo>
                  <a:pt x="2070811" y="1522730"/>
                </a:lnTo>
                <a:lnTo>
                  <a:pt x="2567241" y="1522730"/>
                </a:lnTo>
                <a:lnTo>
                  <a:pt x="2567241" y="1493520"/>
                </a:lnTo>
                <a:lnTo>
                  <a:pt x="2070811" y="1493520"/>
                </a:lnTo>
                <a:lnTo>
                  <a:pt x="2070811" y="1011491"/>
                </a:lnTo>
                <a:lnTo>
                  <a:pt x="2042452" y="1011491"/>
                </a:lnTo>
                <a:lnTo>
                  <a:pt x="2042452" y="1493520"/>
                </a:lnTo>
                <a:lnTo>
                  <a:pt x="2042452" y="1522730"/>
                </a:lnTo>
                <a:lnTo>
                  <a:pt x="2042452" y="2004060"/>
                </a:lnTo>
                <a:lnTo>
                  <a:pt x="1560207" y="2004060"/>
                </a:lnTo>
                <a:lnTo>
                  <a:pt x="1560207" y="1522730"/>
                </a:lnTo>
                <a:lnTo>
                  <a:pt x="2042452" y="1522730"/>
                </a:lnTo>
                <a:lnTo>
                  <a:pt x="2042452" y="1493520"/>
                </a:lnTo>
                <a:lnTo>
                  <a:pt x="1560207" y="1493520"/>
                </a:lnTo>
                <a:lnTo>
                  <a:pt x="1560207" y="1011491"/>
                </a:lnTo>
                <a:lnTo>
                  <a:pt x="1531835" y="1011491"/>
                </a:lnTo>
                <a:lnTo>
                  <a:pt x="1531835" y="1493520"/>
                </a:lnTo>
                <a:lnTo>
                  <a:pt x="1531835" y="1522730"/>
                </a:lnTo>
                <a:lnTo>
                  <a:pt x="1531835" y="2004060"/>
                </a:lnTo>
                <a:lnTo>
                  <a:pt x="1049591" y="2004060"/>
                </a:lnTo>
                <a:lnTo>
                  <a:pt x="1049591" y="1522730"/>
                </a:lnTo>
                <a:lnTo>
                  <a:pt x="1531835" y="1522730"/>
                </a:lnTo>
                <a:lnTo>
                  <a:pt x="1531835" y="1493520"/>
                </a:lnTo>
                <a:lnTo>
                  <a:pt x="1049591" y="1493520"/>
                </a:lnTo>
                <a:lnTo>
                  <a:pt x="1049591" y="1011491"/>
                </a:lnTo>
                <a:lnTo>
                  <a:pt x="1021219" y="1011491"/>
                </a:lnTo>
                <a:lnTo>
                  <a:pt x="1021219" y="1493520"/>
                </a:lnTo>
                <a:lnTo>
                  <a:pt x="1021219" y="1522730"/>
                </a:lnTo>
                <a:lnTo>
                  <a:pt x="1021219" y="2004060"/>
                </a:lnTo>
                <a:lnTo>
                  <a:pt x="538975" y="2004060"/>
                </a:lnTo>
                <a:lnTo>
                  <a:pt x="538975" y="1522730"/>
                </a:lnTo>
                <a:lnTo>
                  <a:pt x="1021219" y="1522730"/>
                </a:lnTo>
                <a:lnTo>
                  <a:pt x="1021219" y="1493520"/>
                </a:lnTo>
                <a:lnTo>
                  <a:pt x="538975" y="1493520"/>
                </a:lnTo>
                <a:lnTo>
                  <a:pt x="538975" y="1011491"/>
                </a:lnTo>
                <a:lnTo>
                  <a:pt x="510616" y="1011491"/>
                </a:lnTo>
                <a:lnTo>
                  <a:pt x="510616" y="1493520"/>
                </a:lnTo>
                <a:lnTo>
                  <a:pt x="510616" y="1522730"/>
                </a:lnTo>
                <a:lnTo>
                  <a:pt x="510616" y="2004060"/>
                </a:lnTo>
                <a:lnTo>
                  <a:pt x="28371" y="2004060"/>
                </a:lnTo>
                <a:lnTo>
                  <a:pt x="28371" y="1522730"/>
                </a:lnTo>
                <a:lnTo>
                  <a:pt x="510616" y="1522730"/>
                </a:lnTo>
                <a:lnTo>
                  <a:pt x="510616" y="1493520"/>
                </a:lnTo>
                <a:lnTo>
                  <a:pt x="28371" y="1493520"/>
                </a:lnTo>
                <a:lnTo>
                  <a:pt x="28371" y="1010920"/>
                </a:lnTo>
                <a:lnTo>
                  <a:pt x="2567241" y="1010920"/>
                </a:lnTo>
                <a:lnTo>
                  <a:pt x="2567241" y="982980"/>
                </a:lnTo>
                <a:lnTo>
                  <a:pt x="2070811" y="982980"/>
                </a:lnTo>
                <a:lnTo>
                  <a:pt x="2070811" y="500875"/>
                </a:lnTo>
                <a:lnTo>
                  <a:pt x="2042452" y="500875"/>
                </a:lnTo>
                <a:lnTo>
                  <a:pt x="2042452" y="982980"/>
                </a:lnTo>
                <a:lnTo>
                  <a:pt x="1560207" y="982980"/>
                </a:lnTo>
                <a:lnTo>
                  <a:pt x="1560207" y="500875"/>
                </a:lnTo>
                <a:lnTo>
                  <a:pt x="1531835" y="500875"/>
                </a:lnTo>
                <a:lnTo>
                  <a:pt x="1531835" y="982980"/>
                </a:lnTo>
                <a:lnTo>
                  <a:pt x="1049591" y="982980"/>
                </a:lnTo>
                <a:lnTo>
                  <a:pt x="1049591" y="500875"/>
                </a:lnTo>
                <a:lnTo>
                  <a:pt x="1021219" y="500875"/>
                </a:lnTo>
                <a:lnTo>
                  <a:pt x="1021219" y="982980"/>
                </a:lnTo>
                <a:lnTo>
                  <a:pt x="538975" y="982980"/>
                </a:lnTo>
                <a:lnTo>
                  <a:pt x="538975" y="500875"/>
                </a:lnTo>
                <a:lnTo>
                  <a:pt x="510616" y="500875"/>
                </a:lnTo>
                <a:lnTo>
                  <a:pt x="510616" y="982980"/>
                </a:lnTo>
                <a:lnTo>
                  <a:pt x="28371" y="982980"/>
                </a:lnTo>
                <a:lnTo>
                  <a:pt x="28371" y="500380"/>
                </a:lnTo>
                <a:lnTo>
                  <a:pt x="2567241" y="500380"/>
                </a:lnTo>
                <a:lnTo>
                  <a:pt x="2567241" y="4724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5"/>
          <p:cNvSpPr/>
          <p:nvPr/>
        </p:nvSpPr>
        <p:spPr>
          <a:xfrm>
            <a:off x="3397580" y="5139444"/>
            <a:ext cx="1711537" cy="1700107"/>
          </a:xfrm>
          <a:custGeom>
            <a:avLst/>
            <a:gdLst/>
            <a:ahLst/>
            <a:cxnLst/>
            <a:rect l="l" t="t" r="r" b="b"/>
            <a:pathLst>
              <a:path w="2567304" h="2550159" extrusionOk="0">
                <a:moveTo>
                  <a:pt x="2567241" y="464997"/>
                </a:moveTo>
                <a:lnTo>
                  <a:pt x="2070811" y="464997"/>
                </a:lnTo>
                <a:lnTo>
                  <a:pt x="2070811" y="0"/>
                </a:lnTo>
                <a:lnTo>
                  <a:pt x="2042452" y="0"/>
                </a:lnTo>
                <a:lnTo>
                  <a:pt x="2042452" y="464997"/>
                </a:lnTo>
                <a:lnTo>
                  <a:pt x="1560207" y="464997"/>
                </a:lnTo>
                <a:lnTo>
                  <a:pt x="1560207" y="0"/>
                </a:lnTo>
                <a:lnTo>
                  <a:pt x="1531835" y="0"/>
                </a:lnTo>
                <a:lnTo>
                  <a:pt x="1531835" y="464997"/>
                </a:lnTo>
                <a:lnTo>
                  <a:pt x="1049591" y="464997"/>
                </a:lnTo>
                <a:lnTo>
                  <a:pt x="1049591" y="0"/>
                </a:lnTo>
                <a:lnTo>
                  <a:pt x="1021219" y="0"/>
                </a:lnTo>
                <a:lnTo>
                  <a:pt x="1021219" y="464997"/>
                </a:lnTo>
                <a:lnTo>
                  <a:pt x="538975" y="464997"/>
                </a:lnTo>
                <a:lnTo>
                  <a:pt x="538975" y="0"/>
                </a:lnTo>
                <a:lnTo>
                  <a:pt x="510616" y="0"/>
                </a:lnTo>
                <a:lnTo>
                  <a:pt x="510616" y="464997"/>
                </a:lnTo>
                <a:lnTo>
                  <a:pt x="28371" y="464997"/>
                </a:lnTo>
                <a:lnTo>
                  <a:pt x="28371" y="0"/>
                </a:lnTo>
                <a:lnTo>
                  <a:pt x="0" y="0"/>
                </a:lnTo>
                <a:lnTo>
                  <a:pt x="0" y="2521127"/>
                </a:lnTo>
                <a:lnTo>
                  <a:pt x="28371" y="2521127"/>
                </a:lnTo>
                <a:lnTo>
                  <a:pt x="28371" y="2025827"/>
                </a:lnTo>
                <a:lnTo>
                  <a:pt x="510616" y="2025827"/>
                </a:lnTo>
                <a:lnTo>
                  <a:pt x="510616" y="2521699"/>
                </a:lnTo>
                <a:lnTo>
                  <a:pt x="14185" y="2521699"/>
                </a:lnTo>
                <a:lnTo>
                  <a:pt x="14185" y="2535669"/>
                </a:lnTo>
                <a:lnTo>
                  <a:pt x="0" y="2535669"/>
                </a:lnTo>
                <a:lnTo>
                  <a:pt x="0" y="2549639"/>
                </a:lnTo>
                <a:lnTo>
                  <a:pt x="2567241" y="2549639"/>
                </a:lnTo>
                <a:lnTo>
                  <a:pt x="2567241" y="2535669"/>
                </a:lnTo>
                <a:lnTo>
                  <a:pt x="2567241" y="2521699"/>
                </a:lnTo>
                <a:lnTo>
                  <a:pt x="2070811" y="2521699"/>
                </a:lnTo>
                <a:lnTo>
                  <a:pt x="2070811" y="2025827"/>
                </a:lnTo>
                <a:lnTo>
                  <a:pt x="2567241" y="2025827"/>
                </a:lnTo>
                <a:lnTo>
                  <a:pt x="2567241" y="1996617"/>
                </a:lnTo>
                <a:lnTo>
                  <a:pt x="2070811" y="1996617"/>
                </a:lnTo>
                <a:lnTo>
                  <a:pt x="2070811" y="1515287"/>
                </a:lnTo>
                <a:lnTo>
                  <a:pt x="2567241" y="1515287"/>
                </a:lnTo>
                <a:lnTo>
                  <a:pt x="2567241" y="1486077"/>
                </a:lnTo>
                <a:lnTo>
                  <a:pt x="2070811" y="1486077"/>
                </a:lnTo>
                <a:lnTo>
                  <a:pt x="2070811" y="1004049"/>
                </a:lnTo>
                <a:lnTo>
                  <a:pt x="2042452" y="1004049"/>
                </a:lnTo>
                <a:lnTo>
                  <a:pt x="2042452" y="2521699"/>
                </a:lnTo>
                <a:lnTo>
                  <a:pt x="1560207" y="2521699"/>
                </a:lnTo>
                <a:lnTo>
                  <a:pt x="1560207" y="2025827"/>
                </a:lnTo>
                <a:lnTo>
                  <a:pt x="2042452" y="2025827"/>
                </a:lnTo>
                <a:lnTo>
                  <a:pt x="2042452" y="1996617"/>
                </a:lnTo>
                <a:lnTo>
                  <a:pt x="1560207" y="1996617"/>
                </a:lnTo>
                <a:lnTo>
                  <a:pt x="1560207" y="1515287"/>
                </a:lnTo>
                <a:lnTo>
                  <a:pt x="2042452" y="1515287"/>
                </a:lnTo>
                <a:lnTo>
                  <a:pt x="2042452" y="1486077"/>
                </a:lnTo>
                <a:lnTo>
                  <a:pt x="1560207" y="1486077"/>
                </a:lnTo>
                <a:lnTo>
                  <a:pt x="1560207" y="1004049"/>
                </a:lnTo>
                <a:lnTo>
                  <a:pt x="1531835" y="1004049"/>
                </a:lnTo>
                <a:lnTo>
                  <a:pt x="1531835" y="2521699"/>
                </a:lnTo>
                <a:lnTo>
                  <a:pt x="1049591" y="2521699"/>
                </a:lnTo>
                <a:lnTo>
                  <a:pt x="1049591" y="2025827"/>
                </a:lnTo>
                <a:lnTo>
                  <a:pt x="1531835" y="2025827"/>
                </a:lnTo>
                <a:lnTo>
                  <a:pt x="1531835" y="1996617"/>
                </a:lnTo>
                <a:lnTo>
                  <a:pt x="1049591" y="1996617"/>
                </a:lnTo>
                <a:lnTo>
                  <a:pt x="1049591" y="1515287"/>
                </a:lnTo>
                <a:lnTo>
                  <a:pt x="1531835" y="1515287"/>
                </a:lnTo>
                <a:lnTo>
                  <a:pt x="1531835" y="1486077"/>
                </a:lnTo>
                <a:lnTo>
                  <a:pt x="1049591" y="1486077"/>
                </a:lnTo>
                <a:lnTo>
                  <a:pt x="1049591" y="1004049"/>
                </a:lnTo>
                <a:lnTo>
                  <a:pt x="1021219" y="1004049"/>
                </a:lnTo>
                <a:lnTo>
                  <a:pt x="1021219" y="2521699"/>
                </a:lnTo>
                <a:lnTo>
                  <a:pt x="538975" y="2521699"/>
                </a:lnTo>
                <a:lnTo>
                  <a:pt x="538975" y="2025827"/>
                </a:lnTo>
                <a:lnTo>
                  <a:pt x="1021219" y="2025827"/>
                </a:lnTo>
                <a:lnTo>
                  <a:pt x="1021219" y="1996617"/>
                </a:lnTo>
                <a:lnTo>
                  <a:pt x="538975" y="1996617"/>
                </a:lnTo>
                <a:lnTo>
                  <a:pt x="538975" y="1515287"/>
                </a:lnTo>
                <a:lnTo>
                  <a:pt x="1021219" y="1515287"/>
                </a:lnTo>
                <a:lnTo>
                  <a:pt x="1021219" y="1486077"/>
                </a:lnTo>
                <a:lnTo>
                  <a:pt x="538975" y="1486077"/>
                </a:lnTo>
                <a:lnTo>
                  <a:pt x="538975" y="1004049"/>
                </a:lnTo>
                <a:lnTo>
                  <a:pt x="510616" y="1004049"/>
                </a:lnTo>
                <a:lnTo>
                  <a:pt x="510616" y="1486077"/>
                </a:lnTo>
                <a:lnTo>
                  <a:pt x="510616" y="1515287"/>
                </a:lnTo>
                <a:lnTo>
                  <a:pt x="510616" y="1996617"/>
                </a:lnTo>
                <a:lnTo>
                  <a:pt x="28371" y="1996617"/>
                </a:lnTo>
                <a:lnTo>
                  <a:pt x="28371" y="1515287"/>
                </a:lnTo>
                <a:lnTo>
                  <a:pt x="510616" y="1515287"/>
                </a:lnTo>
                <a:lnTo>
                  <a:pt x="510616" y="1486077"/>
                </a:lnTo>
                <a:lnTo>
                  <a:pt x="28371" y="1486077"/>
                </a:lnTo>
                <a:lnTo>
                  <a:pt x="28371" y="1003477"/>
                </a:lnTo>
                <a:lnTo>
                  <a:pt x="2567241" y="1003477"/>
                </a:lnTo>
                <a:lnTo>
                  <a:pt x="2567241" y="975537"/>
                </a:lnTo>
                <a:lnTo>
                  <a:pt x="2070811" y="975537"/>
                </a:lnTo>
                <a:lnTo>
                  <a:pt x="2070811" y="493433"/>
                </a:lnTo>
                <a:lnTo>
                  <a:pt x="2042452" y="493433"/>
                </a:lnTo>
                <a:lnTo>
                  <a:pt x="2042452" y="975537"/>
                </a:lnTo>
                <a:lnTo>
                  <a:pt x="1560207" y="975537"/>
                </a:lnTo>
                <a:lnTo>
                  <a:pt x="1560207" y="493433"/>
                </a:lnTo>
                <a:lnTo>
                  <a:pt x="1531835" y="493433"/>
                </a:lnTo>
                <a:lnTo>
                  <a:pt x="1531835" y="975537"/>
                </a:lnTo>
                <a:lnTo>
                  <a:pt x="1049591" y="975537"/>
                </a:lnTo>
                <a:lnTo>
                  <a:pt x="1049591" y="493433"/>
                </a:lnTo>
                <a:lnTo>
                  <a:pt x="1021219" y="493433"/>
                </a:lnTo>
                <a:lnTo>
                  <a:pt x="1021219" y="975537"/>
                </a:lnTo>
                <a:lnTo>
                  <a:pt x="538975" y="975537"/>
                </a:lnTo>
                <a:lnTo>
                  <a:pt x="538975" y="493433"/>
                </a:lnTo>
                <a:lnTo>
                  <a:pt x="510616" y="493433"/>
                </a:lnTo>
                <a:lnTo>
                  <a:pt x="510616" y="975537"/>
                </a:lnTo>
                <a:lnTo>
                  <a:pt x="28371" y="975537"/>
                </a:lnTo>
                <a:lnTo>
                  <a:pt x="28371" y="492937"/>
                </a:lnTo>
                <a:lnTo>
                  <a:pt x="2567241" y="492937"/>
                </a:lnTo>
                <a:lnTo>
                  <a:pt x="2567241" y="4649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5"/>
          <p:cNvSpPr/>
          <p:nvPr/>
        </p:nvSpPr>
        <p:spPr>
          <a:xfrm>
            <a:off x="3397586" y="6839197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0" y="0"/>
                </a:moveTo>
                <a:lnTo>
                  <a:pt x="28367" y="0"/>
                </a:lnTo>
                <a:lnTo>
                  <a:pt x="28367" y="27939"/>
                </a:lnTo>
                <a:lnTo>
                  <a:pt x="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5"/>
          <p:cNvSpPr/>
          <p:nvPr/>
        </p:nvSpPr>
        <p:spPr>
          <a:xfrm>
            <a:off x="3737993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5"/>
          <p:cNvSpPr/>
          <p:nvPr/>
        </p:nvSpPr>
        <p:spPr>
          <a:xfrm>
            <a:off x="4078401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5"/>
          <p:cNvSpPr/>
          <p:nvPr/>
        </p:nvSpPr>
        <p:spPr>
          <a:xfrm>
            <a:off x="4418808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5"/>
          <p:cNvSpPr/>
          <p:nvPr/>
        </p:nvSpPr>
        <p:spPr>
          <a:xfrm>
            <a:off x="4759216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5"/>
          <p:cNvSpPr/>
          <p:nvPr/>
        </p:nvSpPr>
        <p:spPr>
          <a:xfrm>
            <a:off x="5109075" y="8"/>
            <a:ext cx="1711537" cy="1355513"/>
          </a:xfrm>
          <a:custGeom>
            <a:avLst/>
            <a:gdLst/>
            <a:ahLst/>
            <a:cxnLst/>
            <a:rect l="l" t="t" r="r" b="b"/>
            <a:pathLst>
              <a:path w="2567304" h="2033270" extrusionOk="0">
                <a:moveTo>
                  <a:pt x="2567241" y="472440"/>
                </a:moveTo>
                <a:lnTo>
                  <a:pt x="2070811" y="472440"/>
                </a:lnTo>
                <a:lnTo>
                  <a:pt x="2070811" y="0"/>
                </a:lnTo>
                <a:lnTo>
                  <a:pt x="2042439" y="0"/>
                </a:lnTo>
                <a:lnTo>
                  <a:pt x="2042439" y="472440"/>
                </a:lnTo>
                <a:lnTo>
                  <a:pt x="1560195" y="472440"/>
                </a:lnTo>
                <a:lnTo>
                  <a:pt x="1560195" y="0"/>
                </a:lnTo>
                <a:lnTo>
                  <a:pt x="1531835" y="0"/>
                </a:lnTo>
                <a:lnTo>
                  <a:pt x="1531835" y="472440"/>
                </a:lnTo>
                <a:lnTo>
                  <a:pt x="1049591" y="472440"/>
                </a:lnTo>
                <a:lnTo>
                  <a:pt x="1049591" y="0"/>
                </a:lnTo>
                <a:lnTo>
                  <a:pt x="1021219" y="0"/>
                </a:lnTo>
                <a:lnTo>
                  <a:pt x="1021219" y="472440"/>
                </a:lnTo>
                <a:lnTo>
                  <a:pt x="538975" y="472440"/>
                </a:lnTo>
                <a:lnTo>
                  <a:pt x="538975" y="0"/>
                </a:lnTo>
                <a:lnTo>
                  <a:pt x="510616" y="0"/>
                </a:lnTo>
                <a:lnTo>
                  <a:pt x="510616" y="472440"/>
                </a:lnTo>
                <a:lnTo>
                  <a:pt x="28371" y="472440"/>
                </a:lnTo>
                <a:lnTo>
                  <a:pt x="28371" y="0"/>
                </a:lnTo>
                <a:lnTo>
                  <a:pt x="0" y="0"/>
                </a:lnTo>
                <a:lnTo>
                  <a:pt x="0" y="2033270"/>
                </a:lnTo>
                <a:lnTo>
                  <a:pt x="2567241" y="2033270"/>
                </a:lnTo>
                <a:lnTo>
                  <a:pt x="2567241" y="2004060"/>
                </a:lnTo>
                <a:lnTo>
                  <a:pt x="2070811" y="2004060"/>
                </a:lnTo>
                <a:lnTo>
                  <a:pt x="2070811" y="1522730"/>
                </a:lnTo>
                <a:lnTo>
                  <a:pt x="2567241" y="1522730"/>
                </a:lnTo>
                <a:lnTo>
                  <a:pt x="2567241" y="1517916"/>
                </a:lnTo>
                <a:lnTo>
                  <a:pt x="2567241" y="1493520"/>
                </a:lnTo>
                <a:lnTo>
                  <a:pt x="2070811" y="1493520"/>
                </a:lnTo>
                <a:lnTo>
                  <a:pt x="2070811" y="1011491"/>
                </a:lnTo>
                <a:lnTo>
                  <a:pt x="2042439" y="1011491"/>
                </a:lnTo>
                <a:lnTo>
                  <a:pt x="2042439" y="1493520"/>
                </a:lnTo>
                <a:lnTo>
                  <a:pt x="2042439" y="1522730"/>
                </a:lnTo>
                <a:lnTo>
                  <a:pt x="2042439" y="2004060"/>
                </a:lnTo>
                <a:lnTo>
                  <a:pt x="1560195" y="2004060"/>
                </a:lnTo>
                <a:lnTo>
                  <a:pt x="1560195" y="1522730"/>
                </a:lnTo>
                <a:lnTo>
                  <a:pt x="2042439" y="1522730"/>
                </a:lnTo>
                <a:lnTo>
                  <a:pt x="2042439" y="1493520"/>
                </a:lnTo>
                <a:lnTo>
                  <a:pt x="1560195" y="1493520"/>
                </a:lnTo>
                <a:lnTo>
                  <a:pt x="1560195" y="1011491"/>
                </a:lnTo>
                <a:lnTo>
                  <a:pt x="1531835" y="1011491"/>
                </a:lnTo>
                <a:lnTo>
                  <a:pt x="1531835" y="1493520"/>
                </a:lnTo>
                <a:lnTo>
                  <a:pt x="1531835" y="1522730"/>
                </a:lnTo>
                <a:lnTo>
                  <a:pt x="1531835" y="2004060"/>
                </a:lnTo>
                <a:lnTo>
                  <a:pt x="1049591" y="2004060"/>
                </a:lnTo>
                <a:lnTo>
                  <a:pt x="1049591" y="1522730"/>
                </a:lnTo>
                <a:lnTo>
                  <a:pt x="1531835" y="1522730"/>
                </a:lnTo>
                <a:lnTo>
                  <a:pt x="1531835" y="1493520"/>
                </a:lnTo>
                <a:lnTo>
                  <a:pt x="1049591" y="1493520"/>
                </a:lnTo>
                <a:lnTo>
                  <a:pt x="1049591" y="1011491"/>
                </a:lnTo>
                <a:lnTo>
                  <a:pt x="1021219" y="1011491"/>
                </a:lnTo>
                <a:lnTo>
                  <a:pt x="1021219" y="1493520"/>
                </a:lnTo>
                <a:lnTo>
                  <a:pt x="1021219" y="1522730"/>
                </a:lnTo>
                <a:lnTo>
                  <a:pt x="1021219" y="2004060"/>
                </a:lnTo>
                <a:lnTo>
                  <a:pt x="538975" y="2004060"/>
                </a:lnTo>
                <a:lnTo>
                  <a:pt x="538975" y="1522730"/>
                </a:lnTo>
                <a:lnTo>
                  <a:pt x="1021219" y="1522730"/>
                </a:lnTo>
                <a:lnTo>
                  <a:pt x="1021219" y="1493520"/>
                </a:lnTo>
                <a:lnTo>
                  <a:pt x="538975" y="1493520"/>
                </a:lnTo>
                <a:lnTo>
                  <a:pt x="538975" y="1011491"/>
                </a:lnTo>
                <a:lnTo>
                  <a:pt x="510616" y="1011491"/>
                </a:lnTo>
                <a:lnTo>
                  <a:pt x="510616" y="1493520"/>
                </a:lnTo>
                <a:lnTo>
                  <a:pt x="510616" y="1522730"/>
                </a:lnTo>
                <a:lnTo>
                  <a:pt x="510616" y="2004060"/>
                </a:lnTo>
                <a:lnTo>
                  <a:pt x="28371" y="2004060"/>
                </a:lnTo>
                <a:lnTo>
                  <a:pt x="28371" y="1522730"/>
                </a:lnTo>
                <a:lnTo>
                  <a:pt x="510616" y="1522730"/>
                </a:lnTo>
                <a:lnTo>
                  <a:pt x="510616" y="1493520"/>
                </a:lnTo>
                <a:lnTo>
                  <a:pt x="28371" y="1493520"/>
                </a:lnTo>
                <a:lnTo>
                  <a:pt x="28371" y="1010920"/>
                </a:lnTo>
                <a:lnTo>
                  <a:pt x="2112480" y="1010920"/>
                </a:lnTo>
                <a:lnTo>
                  <a:pt x="2112480" y="982980"/>
                </a:lnTo>
                <a:lnTo>
                  <a:pt x="2070811" y="982980"/>
                </a:lnTo>
                <a:lnTo>
                  <a:pt x="2070811" y="500875"/>
                </a:lnTo>
                <a:lnTo>
                  <a:pt x="2042439" y="500875"/>
                </a:lnTo>
                <a:lnTo>
                  <a:pt x="2042439" y="982980"/>
                </a:lnTo>
                <a:lnTo>
                  <a:pt x="1560195" y="982980"/>
                </a:lnTo>
                <a:lnTo>
                  <a:pt x="1560195" y="500875"/>
                </a:lnTo>
                <a:lnTo>
                  <a:pt x="1531835" y="500875"/>
                </a:lnTo>
                <a:lnTo>
                  <a:pt x="1531835" y="982980"/>
                </a:lnTo>
                <a:lnTo>
                  <a:pt x="1049591" y="982980"/>
                </a:lnTo>
                <a:lnTo>
                  <a:pt x="1049591" y="500875"/>
                </a:lnTo>
                <a:lnTo>
                  <a:pt x="1021219" y="500875"/>
                </a:lnTo>
                <a:lnTo>
                  <a:pt x="1021219" y="982980"/>
                </a:lnTo>
                <a:lnTo>
                  <a:pt x="538975" y="982980"/>
                </a:lnTo>
                <a:lnTo>
                  <a:pt x="538975" y="500875"/>
                </a:lnTo>
                <a:lnTo>
                  <a:pt x="510616" y="500875"/>
                </a:lnTo>
                <a:lnTo>
                  <a:pt x="510616" y="982980"/>
                </a:lnTo>
                <a:lnTo>
                  <a:pt x="28371" y="982980"/>
                </a:lnTo>
                <a:lnTo>
                  <a:pt x="28371" y="500380"/>
                </a:lnTo>
                <a:lnTo>
                  <a:pt x="2567241" y="500380"/>
                </a:lnTo>
                <a:lnTo>
                  <a:pt x="2567241" y="494614"/>
                </a:lnTo>
                <a:lnTo>
                  <a:pt x="2567241" y="4724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5"/>
          <p:cNvSpPr/>
          <p:nvPr/>
        </p:nvSpPr>
        <p:spPr>
          <a:xfrm>
            <a:off x="5109075" y="5139444"/>
            <a:ext cx="1711537" cy="1700107"/>
          </a:xfrm>
          <a:custGeom>
            <a:avLst/>
            <a:gdLst/>
            <a:ahLst/>
            <a:cxnLst/>
            <a:rect l="l" t="t" r="r" b="b"/>
            <a:pathLst>
              <a:path w="2567304" h="2550159" extrusionOk="0">
                <a:moveTo>
                  <a:pt x="2567241" y="464997"/>
                </a:moveTo>
                <a:lnTo>
                  <a:pt x="2070811" y="464997"/>
                </a:lnTo>
                <a:lnTo>
                  <a:pt x="2070811" y="0"/>
                </a:lnTo>
                <a:lnTo>
                  <a:pt x="2042439" y="0"/>
                </a:lnTo>
                <a:lnTo>
                  <a:pt x="2042439" y="464997"/>
                </a:lnTo>
                <a:lnTo>
                  <a:pt x="1560195" y="464997"/>
                </a:lnTo>
                <a:lnTo>
                  <a:pt x="1560195" y="0"/>
                </a:lnTo>
                <a:lnTo>
                  <a:pt x="1531835" y="0"/>
                </a:lnTo>
                <a:lnTo>
                  <a:pt x="1531835" y="464997"/>
                </a:lnTo>
                <a:lnTo>
                  <a:pt x="1049591" y="464997"/>
                </a:lnTo>
                <a:lnTo>
                  <a:pt x="1049591" y="0"/>
                </a:lnTo>
                <a:lnTo>
                  <a:pt x="1021219" y="0"/>
                </a:lnTo>
                <a:lnTo>
                  <a:pt x="1021219" y="464997"/>
                </a:lnTo>
                <a:lnTo>
                  <a:pt x="538975" y="464997"/>
                </a:lnTo>
                <a:lnTo>
                  <a:pt x="538975" y="0"/>
                </a:lnTo>
                <a:lnTo>
                  <a:pt x="510616" y="0"/>
                </a:lnTo>
                <a:lnTo>
                  <a:pt x="510616" y="464997"/>
                </a:lnTo>
                <a:lnTo>
                  <a:pt x="28371" y="464997"/>
                </a:lnTo>
                <a:lnTo>
                  <a:pt x="28371" y="0"/>
                </a:lnTo>
                <a:lnTo>
                  <a:pt x="0" y="0"/>
                </a:lnTo>
                <a:lnTo>
                  <a:pt x="0" y="2521127"/>
                </a:lnTo>
                <a:lnTo>
                  <a:pt x="28371" y="2521127"/>
                </a:lnTo>
                <a:lnTo>
                  <a:pt x="28371" y="2025827"/>
                </a:lnTo>
                <a:lnTo>
                  <a:pt x="510616" y="2025827"/>
                </a:lnTo>
                <a:lnTo>
                  <a:pt x="510616" y="2521699"/>
                </a:lnTo>
                <a:lnTo>
                  <a:pt x="14185" y="2521699"/>
                </a:lnTo>
                <a:lnTo>
                  <a:pt x="14185" y="2535669"/>
                </a:lnTo>
                <a:lnTo>
                  <a:pt x="0" y="2535669"/>
                </a:lnTo>
                <a:lnTo>
                  <a:pt x="0" y="2549639"/>
                </a:lnTo>
                <a:lnTo>
                  <a:pt x="2567241" y="2549639"/>
                </a:lnTo>
                <a:lnTo>
                  <a:pt x="2567241" y="2535669"/>
                </a:lnTo>
                <a:lnTo>
                  <a:pt x="2567241" y="2521699"/>
                </a:lnTo>
                <a:lnTo>
                  <a:pt x="2070811" y="2521699"/>
                </a:lnTo>
                <a:lnTo>
                  <a:pt x="2070811" y="2025827"/>
                </a:lnTo>
                <a:lnTo>
                  <a:pt x="2567241" y="2025827"/>
                </a:lnTo>
                <a:lnTo>
                  <a:pt x="2567241" y="1996617"/>
                </a:lnTo>
                <a:lnTo>
                  <a:pt x="2070811" y="1996617"/>
                </a:lnTo>
                <a:lnTo>
                  <a:pt x="2070811" y="1515287"/>
                </a:lnTo>
                <a:lnTo>
                  <a:pt x="2567241" y="1515287"/>
                </a:lnTo>
                <a:lnTo>
                  <a:pt x="2567241" y="1486077"/>
                </a:lnTo>
                <a:lnTo>
                  <a:pt x="2070811" y="1486077"/>
                </a:lnTo>
                <a:lnTo>
                  <a:pt x="2070811" y="1004049"/>
                </a:lnTo>
                <a:lnTo>
                  <a:pt x="2042439" y="1004049"/>
                </a:lnTo>
                <a:lnTo>
                  <a:pt x="2042439" y="2521699"/>
                </a:lnTo>
                <a:lnTo>
                  <a:pt x="1560195" y="2521699"/>
                </a:lnTo>
                <a:lnTo>
                  <a:pt x="1560195" y="2025827"/>
                </a:lnTo>
                <a:lnTo>
                  <a:pt x="2042439" y="2025827"/>
                </a:lnTo>
                <a:lnTo>
                  <a:pt x="2042439" y="1996617"/>
                </a:lnTo>
                <a:lnTo>
                  <a:pt x="1531835" y="1996617"/>
                </a:lnTo>
                <a:lnTo>
                  <a:pt x="1531835" y="2025827"/>
                </a:lnTo>
                <a:lnTo>
                  <a:pt x="1531835" y="2521699"/>
                </a:lnTo>
                <a:lnTo>
                  <a:pt x="1049591" y="2521699"/>
                </a:lnTo>
                <a:lnTo>
                  <a:pt x="1049591" y="2025827"/>
                </a:lnTo>
                <a:lnTo>
                  <a:pt x="1531835" y="2025827"/>
                </a:lnTo>
                <a:lnTo>
                  <a:pt x="1531835" y="1996617"/>
                </a:lnTo>
                <a:lnTo>
                  <a:pt x="1021219" y="1996617"/>
                </a:lnTo>
                <a:lnTo>
                  <a:pt x="1021219" y="2025827"/>
                </a:lnTo>
                <a:lnTo>
                  <a:pt x="1021219" y="2521699"/>
                </a:lnTo>
                <a:lnTo>
                  <a:pt x="538975" y="2521699"/>
                </a:lnTo>
                <a:lnTo>
                  <a:pt x="538975" y="2025827"/>
                </a:lnTo>
                <a:lnTo>
                  <a:pt x="1021219" y="2025827"/>
                </a:lnTo>
                <a:lnTo>
                  <a:pt x="1021219" y="1996617"/>
                </a:lnTo>
                <a:lnTo>
                  <a:pt x="538975" y="1996617"/>
                </a:lnTo>
                <a:lnTo>
                  <a:pt x="538975" y="1515287"/>
                </a:lnTo>
                <a:lnTo>
                  <a:pt x="2042439" y="1515287"/>
                </a:lnTo>
                <a:lnTo>
                  <a:pt x="2042439" y="1486077"/>
                </a:lnTo>
                <a:lnTo>
                  <a:pt x="1560195" y="1486077"/>
                </a:lnTo>
                <a:lnTo>
                  <a:pt x="1560195" y="1004049"/>
                </a:lnTo>
                <a:lnTo>
                  <a:pt x="1531835" y="1004049"/>
                </a:lnTo>
                <a:lnTo>
                  <a:pt x="1531835" y="1486077"/>
                </a:lnTo>
                <a:lnTo>
                  <a:pt x="1049591" y="1486077"/>
                </a:lnTo>
                <a:lnTo>
                  <a:pt x="1049591" y="1004049"/>
                </a:lnTo>
                <a:lnTo>
                  <a:pt x="1021219" y="1004049"/>
                </a:lnTo>
                <a:lnTo>
                  <a:pt x="1021219" y="1486077"/>
                </a:lnTo>
                <a:lnTo>
                  <a:pt x="538975" y="1486077"/>
                </a:lnTo>
                <a:lnTo>
                  <a:pt x="538975" y="1004049"/>
                </a:lnTo>
                <a:lnTo>
                  <a:pt x="510616" y="1004049"/>
                </a:lnTo>
                <a:lnTo>
                  <a:pt x="510616" y="1486077"/>
                </a:lnTo>
                <a:lnTo>
                  <a:pt x="510616" y="1515287"/>
                </a:lnTo>
                <a:lnTo>
                  <a:pt x="510616" y="1996617"/>
                </a:lnTo>
                <a:lnTo>
                  <a:pt x="28371" y="1996617"/>
                </a:lnTo>
                <a:lnTo>
                  <a:pt x="28371" y="1515287"/>
                </a:lnTo>
                <a:lnTo>
                  <a:pt x="510616" y="1515287"/>
                </a:lnTo>
                <a:lnTo>
                  <a:pt x="510616" y="1486077"/>
                </a:lnTo>
                <a:lnTo>
                  <a:pt x="28371" y="1486077"/>
                </a:lnTo>
                <a:lnTo>
                  <a:pt x="28371" y="1003477"/>
                </a:lnTo>
                <a:lnTo>
                  <a:pt x="2567241" y="1003477"/>
                </a:lnTo>
                <a:lnTo>
                  <a:pt x="2567241" y="975537"/>
                </a:lnTo>
                <a:lnTo>
                  <a:pt x="2070811" y="975537"/>
                </a:lnTo>
                <a:lnTo>
                  <a:pt x="2070811" y="493433"/>
                </a:lnTo>
                <a:lnTo>
                  <a:pt x="2042439" y="493433"/>
                </a:lnTo>
                <a:lnTo>
                  <a:pt x="2042439" y="975537"/>
                </a:lnTo>
                <a:lnTo>
                  <a:pt x="1560195" y="975537"/>
                </a:lnTo>
                <a:lnTo>
                  <a:pt x="1560195" y="493433"/>
                </a:lnTo>
                <a:lnTo>
                  <a:pt x="1531835" y="493433"/>
                </a:lnTo>
                <a:lnTo>
                  <a:pt x="1531835" y="975537"/>
                </a:lnTo>
                <a:lnTo>
                  <a:pt x="1049591" y="975537"/>
                </a:lnTo>
                <a:lnTo>
                  <a:pt x="1049591" y="493433"/>
                </a:lnTo>
                <a:lnTo>
                  <a:pt x="1021219" y="493433"/>
                </a:lnTo>
                <a:lnTo>
                  <a:pt x="1021219" y="975537"/>
                </a:lnTo>
                <a:lnTo>
                  <a:pt x="538975" y="975537"/>
                </a:lnTo>
                <a:lnTo>
                  <a:pt x="538975" y="493433"/>
                </a:lnTo>
                <a:lnTo>
                  <a:pt x="510616" y="493433"/>
                </a:lnTo>
                <a:lnTo>
                  <a:pt x="510616" y="975537"/>
                </a:lnTo>
                <a:lnTo>
                  <a:pt x="28371" y="975537"/>
                </a:lnTo>
                <a:lnTo>
                  <a:pt x="28371" y="492937"/>
                </a:lnTo>
                <a:lnTo>
                  <a:pt x="2567241" y="492937"/>
                </a:lnTo>
                <a:lnTo>
                  <a:pt x="2567241" y="4649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5"/>
          <p:cNvSpPr/>
          <p:nvPr/>
        </p:nvSpPr>
        <p:spPr>
          <a:xfrm>
            <a:off x="5109078" y="6839197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0" y="0"/>
                </a:moveTo>
                <a:lnTo>
                  <a:pt x="28366" y="0"/>
                </a:lnTo>
                <a:lnTo>
                  <a:pt x="28366" y="27939"/>
                </a:lnTo>
                <a:lnTo>
                  <a:pt x="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5"/>
          <p:cNvSpPr/>
          <p:nvPr/>
        </p:nvSpPr>
        <p:spPr>
          <a:xfrm>
            <a:off x="5449486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5"/>
          <p:cNvSpPr/>
          <p:nvPr/>
        </p:nvSpPr>
        <p:spPr>
          <a:xfrm>
            <a:off x="5789893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5"/>
          <p:cNvSpPr/>
          <p:nvPr/>
        </p:nvSpPr>
        <p:spPr>
          <a:xfrm>
            <a:off x="6130301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5"/>
          <p:cNvSpPr/>
          <p:nvPr/>
        </p:nvSpPr>
        <p:spPr>
          <a:xfrm>
            <a:off x="6470709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5"/>
          <p:cNvSpPr/>
          <p:nvPr/>
        </p:nvSpPr>
        <p:spPr>
          <a:xfrm>
            <a:off x="6820569" y="7"/>
            <a:ext cx="1711537" cy="333587"/>
          </a:xfrm>
          <a:custGeom>
            <a:avLst/>
            <a:gdLst/>
            <a:ahLst/>
            <a:cxnLst/>
            <a:rect l="l" t="t" r="r" b="b"/>
            <a:pathLst>
              <a:path w="2567304" h="500380" extrusionOk="0">
                <a:moveTo>
                  <a:pt x="2567241" y="472440"/>
                </a:moveTo>
                <a:lnTo>
                  <a:pt x="28359" y="472440"/>
                </a:lnTo>
                <a:lnTo>
                  <a:pt x="28359" y="0"/>
                </a:lnTo>
                <a:lnTo>
                  <a:pt x="0" y="0"/>
                </a:lnTo>
                <a:lnTo>
                  <a:pt x="0" y="472440"/>
                </a:lnTo>
                <a:lnTo>
                  <a:pt x="0" y="494614"/>
                </a:lnTo>
                <a:lnTo>
                  <a:pt x="0" y="500380"/>
                </a:lnTo>
                <a:lnTo>
                  <a:pt x="2567241" y="500380"/>
                </a:lnTo>
                <a:lnTo>
                  <a:pt x="2567241" y="494614"/>
                </a:lnTo>
                <a:lnTo>
                  <a:pt x="2567241" y="4724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5"/>
          <p:cNvSpPr/>
          <p:nvPr/>
        </p:nvSpPr>
        <p:spPr>
          <a:xfrm>
            <a:off x="7205935" y="655321"/>
            <a:ext cx="1326303" cy="18627"/>
          </a:xfrm>
          <a:custGeom>
            <a:avLst/>
            <a:gdLst/>
            <a:ahLst/>
            <a:cxnLst/>
            <a:rect l="l" t="t" r="r" b="b"/>
            <a:pathLst>
              <a:path w="1989454" h="27940" extrusionOk="0">
                <a:moveTo>
                  <a:pt x="0" y="27940"/>
                </a:moveTo>
                <a:lnTo>
                  <a:pt x="1989195" y="27940"/>
                </a:lnTo>
                <a:lnTo>
                  <a:pt x="1989195" y="0"/>
                </a:lnTo>
                <a:lnTo>
                  <a:pt x="0" y="0"/>
                </a:lnTo>
                <a:lnTo>
                  <a:pt x="0" y="279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5"/>
          <p:cNvSpPr/>
          <p:nvPr/>
        </p:nvSpPr>
        <p:spPr>
          <a:xfrm>
            <a:off x="6820569" y="995688"/>
            <a:ext cx="1711537" cy="359833"/>
          </a:xfrm>
          <a:custGeom>
            <a:avLst/>
            <a:gdLst/>
            <a:ahLst/>
            <a:cxnLst/>
            <a:rect l="l" t="t" r="r" b="b"/>
            <a:pathLst>
              <a:path w="2567304" h="539750" extrusionOk="0">
                <a:moveTo>
                  <a:pt x="2567241" y="0"/>
                </a:moveTo>
                <a:lnTo>
                  <a:pt x="578040" y="0"/>
                </a:lnTo>
                <a:lnTo>
                  <a:pt x="578040" y="24396"/>
                </a:lnTo>
                <a:lnTo>
                  <a:pt x="0" y="24396"/>
                </a:lnTo>
                <a:lnTo>
                  <a:pt x="0" y="29210"/>
                </a:lnTo>
                <a:lnTo>
                  <a:pt x="0" y="510540"/>
                </a:lnTo>
                <a:lnTo>
                  <a:pt x="0" y="539750"/>
                </a:lnTo>
                <a:lnTo>
                  <a:pt x="2567241" y="539750"/>
                </a:lnTo>
                <a:lnTo>
                  <a:pt x="2567241" y="510540"/>
                </a:lnTo>
                <a:lnTo>
                  <a:pt x="28359" y="510540"/>
                </a:lnTo>
                <a:lnTo>
                  <a:pt x="28359" y="29210"/>
                </a:lnTo>
                <a:lnTo>
                  <a:pt x="2567241" y="29210"/>
                </a:lnTo>
                <a:lnTo>
                  <a:pt x="2567241" y="24396"/>
                </a:lnTo>
                <a:lnTo>
                  <a:pt x="25672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5"/>
          <p:cNvSpPr/>
          <p:nvPr/>
        </p:nvSpPr>
        <p:spPr>
          <a:xfrm>
            <a:off x="7160978" y="2"/>
            <a:ext cx="19050" cy="315383"/>
          </a:xfrm>
          <a:custGeom>
            <a:avLst/>
            <a:gdLst/>
            <a:ahLst/>
            <a:cxnLst/>
            <a:rect l="l" t="t" r="r" b="b"/>
            <a:pathLst>
              <a:path w="28575" h="473075" extrusionOk="0">
                <a:moveTo>
                  <a:pt x="28367" y="472512"/>
                </a:moveTo>
                <a:lnTo>
                  <a:pt x="0" y="472512"/>
                </a:lnTo>
                <a:lnTo>
                  <a:pt x="0" y="0"/>
                </a:lnTo>
                <a:lnTo>
                  <a:pt x="28367" y="0"/>
                </a:lnTo>
                <a:lnTo>
                  <a:pt x="28367" y="4725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5"/>
          <p:cNvSpPr/>
          <p:nvPr/>
        </p:nvSpPr>
        <p:spPr>
          <a:xfrm>
            <a:off x="7501386" y="2"/>
            <a:ext cx="19050" cy="315383"/>
          </a:xfrm>
          <a:custGeom>
            <a:avLst/>
            <a:gdLst/>
            <a:ahLst/>
            <a:cxnLst/>
            <a:rect l="l" t="t" r="r" b="b"/>
            <a:pathLst>
              <a:path w="28575" h="473075" extrusionOk="0">
                <a:moveTo>
                  <a:pt x="28367" y="472512"/>
                </a:moveTo>
                <a:lnTo>
                  <a:pt x="0" y="472512"/>
                </a:lnTo>
                <a:lnTo>
                  <a:pt x="0" y="0"/>
                </a:lnTo>
                <a:lnTo>
                  <a:pt x="28367" y="0"/>
                </a:lnTo>
                <a:lnTo>
                  <a:pt x="28367" y="4725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5"/>
          <p:cNvSpPr/>
          <p:nvPr/>
        </p:nvSpPr>
        <p:spPr>
          <a:xfrm>
            <a:off x="7841794" y="2"/>
            <a:ext cx="19050" cy="315383"/>
          </a:xfrm>
          <a:custGeom>
            <a:avLst/>
            <a:gdLst/>
            <a:ahLst/>
            <a:cxnLst/>
            <a:rect l="l" t="t" r="r" b="b"/>
            <a:pathLst>
              <a:path w="28575" h="473075" extrusionOk="0">
                <a:moveTo>
                  <a:pt x="28367" y="472512"/>
                </a:moveTo>
                <a:lnTo>
                  <a:pt x="0" y="472512"/>
                </a:lnTo>
                <a:lnTo>
                  <a:pt x="0" y="0"/>
                </a:lnTo>
                <a:lnTo>
                  <a:pt x="28367" y="0"/>
                </a:lnTo>
                <a:lnTo>
                  <a:pt x="28367" y="4725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5"/>
          <p:cNvSpPr/>
          <p:nvPr/>
        </p:nvSpPr>
        <p:spPr>
          <a:xfrm>
            <a:off x="8182202" y="2"/>
            <a:ext cx="19050" cy="315383"/>
          </a:xfrm>
          <a:custGeom>
            <a:avLst/>
            <a:gdLst/>
            <a:ahLst/>
            <a:cxnLst/>
            <a:rect l="l" t="t" r="r" b="b"/>
            <a:pathLst>
              <a:path w="28575" h="473075" extrusionOk="0">
                <a:moveTo>
                  <a:pt x="28367" y="472512"/>
                </a:moveTo>
                <a:lnTo>
                  <a:pt x="0" y="472512"/>
                </a:lnTo>
                <a:lnTo>
                  <a:pt x="0" y="0"/>
                </a:lnTo>
                <a:lnTo>
                  <a:pt x="28367" y="0"/>
                </a:lnTo>
                <a:lnTo>
                  <a:pt x="28367" y="4725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5"/>
          <p:cNvSpPr/>
          <p:nvPr/>
        </p:nvSpPr>
        <p:spPr>
          <a:xfrm>
            <a:off x="7501386" y="333921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5"/>
          <p:cNvSpPr/>
          <p:nvPr/>
        </p:nvSpPr>
        <p:spPr>
          <a:xfrm>
            <a:off x="7841794" y="333921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5"/>
          <p:cNvSpPr/>
          <p:nvPr/>
        </p:nvSpPr>
        <p:spPr>
          <a:xfrm>
            <a:off x="8182202" y="333921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5"/>
          <p:cNvSpPr/>
          <p:nvPr/>
        </p:nvSpPr>
        <p:spPr>
          <a:xfrm>
            <a:off x="7501386" y="674329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85"/>
          <p:cNvSpPr/>
          <p:nvPr/>
        </p:nvSpPr>
        <p:spPr>
          <a:xfrm>
            <a:off x="7841794" y="674329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5"/>
          <p:cNvSpPr/>
          <p:nvPr/>
        </p:nvSpPr>
        <p:spPr>
          <a:xfrm>
            <a:off x="8182202" y="674329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5"/>
          <p:cNvSpPr/>
          <p:nvPr/>
        </p:nvSpPr>
        <p:spPr>
          <a:xfrm>
            <a:off x="7160978" y="1014736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5"/>
          <p:cNvSpPr/>
          <p:nvPr/>
        </p:nvSpPr>
        <p:spPr>
          <a:xfrm>
            <a:off x="7501386" y="1014736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5"/>
          <p:cNvSpPr/>
          <p:nvPr/>
        </p:nvSpPr>
        <p:spPr>
          <a:xfrm>
            <a:off x="7841794" y="1014736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5"/>
          <p:cNvSpPr/>
          <p:nvPr/>
        </p:nvSpPr>
        <p:spPr>
          <a:xfrm>
            <a:off x="8182202" y="1014736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5"/>
          <p:cNvSpPr/>
          <p:nvPr/>
        </p:nvSpPr>
        <p:spPr>
          <a:xfrm>
            <a:off x="6820569" y="5139444"/>
            <a:ext cx="1711537" cy="1700107"/>
          </a:xfrm>
          <a:custGeom>
            <a:avLst/>
            <a:gdLst/>
            <a:ahLst/>
            <a:cxnLst/>
            <a:rect l="l" t="t" r="r" b="b"/>
            <a:pathLst>
              <a:path w="2567304" h="2550159" extrusionOk="0">
                <a:moveTo>
                  <a:pt x="2567241" y="464997"/>
                </a:moveTo>
                <a:lnTo>
                  <a:pt x="2070811" y="464997"/>
                </a:lnTo>
                <a:lnTo>
                  <a:pt x="2070811" y="0"/>
                </a:lnTo>
                <a:lnTo>
                  <a:pt x="2042439" y="0"/>
                </a:lnTo>
                <a:lnTo>
                  <a:pt x="2042439" y="464997"/>
                </a:lnTo>
                <a:lnTo>
                  <a:pt x="1560195" y="464997"/>
                </a:lnTo>
                <a:lnTo>
                  <a:pt x="1560195" y="0"/>
                </a:lnTo>
                <a:lnTo>
                  <a:pt x="1531835" y="0"/>
                </a:lnTo>
                <a:lnTo>
                  <a:pt x="1531835" y="464997"/>
                </a:lnTo>
                <a:lnTo>
                  <a:pt x="1049591" y="464997"/>
                </a:lnTo>
                <a:lnTo>
                  <a:pt x="1049591" y="0"/>
                </a:lnTo>
                <a:lnTo>
                  <a:pt x="1021219" y="0"/>
                </a:lnTo>
                <a:lnTo>
                  <a:pt x="1021219" y="464997"/>
                </a:lnTo>
                <a:lnTo>
                  <a:pt x="538975" y="464997"/>
                </a:lnTo>
                <a:lnTo>
                  <a:pt x="538975" y="0"/>
                </a:lnTo>
                <a:lnTo>
                  <a:pt x="510603" y="0"/>
                </a:lnTo>
                <a:lnTo>
                  <a:pt x="510603" y="464997"/>
                </a:lnTo>
                <a:lnTo>
                  <a:pt x="28359" y="464997"/>
                </a:lnTo>
                <a:lnTo>
                  <a:pt x="28359" y="0"/>
                </a:lnTo>
                <a:lnTo>
                  <a:pt x="0" y="0"/>
                </a:lnTo>
                <a:lnTo>
                  <a:pt x="0" y="2521127"/>
                </a:lnTo>
                <a:lnTo>
                  <a:pt x="28359" y="2521127"/>
                </a:lnTo>
                <a:lnTo>
                  <a:pt x="28359" y="2025827"/>
                </a:lnTo>
                <a:lnTo>
                  <a:pt x="510603" y="2025827"/>
                </a:lnTo>
                <a:lnTo>
                  <a:pt x="510603" y="2521699"/>
                </a:lnTo>
                <a:lnTo>
                  <a:pt x="14185" y="2521699"/>
                </a:lnTo>
                <a:lnTo>
                  <a:pt x="14185" y="2535669"/>
                </a:lnTo>
                <a:lnTo>
                  <a:pt x="0" y="2535669"/>
                </a:lnTo>
                <a:lnTo>
                  <a:pt x="0" y="2549639"/>
                </a:lnTo>
                <a:lnTo>
                  <a:pt x="2567241" y="2549639"/>
                </a:lnTo>
                <a:lnTo>
                  <a:pt x="2567241" y="2535669"/>
                </a:lnTo>
                <a:lnTo>
                  <a:pt x="2567241" y="2521699"/>
                </a:lnTo>
                <a:lnTo>
                  <a:pt x="2070811" y="2521699"/>
                </a:lnTo>
                <a:lnTo>
                  <a:pt x="2070811" y="2025827"/>
                </a:lnTo>
                <a:lnTo>
                  <a:pt x="2567241" y="2025827"/>
                </a:lnTo>
                <a:lnTo>
                  <a:pt x="2567241" y="1996617"/>
                </a:lnTo>
                <a:lnTo>
                  <a:pt x="2070811" y="1996617"/>
                </a:lnTo>
                <a:lnTo>
                  <a:pt x="2070811" y="1515287"/>
                </a:lnTo>
                <a:lnTo>
                  <a:pt x="2567241" y="1515287"/>
                </a:lnTo>
                <a:lnTo>
                  <a:pt x="2567241" y="1486077"/>
                </a:lnTo>
                <a:lnTo>
                  <a:pt x="2070811" y="1486077"/>
                </a:lnTo>
                <a:lnTo>
                  <a:pt x="2070811" y="1004049"/>
                </a:lnTo>
                <a:lnTo>
                  <a:pt x="2042439" y="1004049"/>
                </a:lnTo>
                <a:lnTo>
                  <a:pt x="2042439" y="2521699"/>
                </a:lnTo>
                <a:lnTo>
                  <a:pt x="1560195" y="2521699"/>
                </a:lnTo>
                <a:lnTo>
                  <a:pt x="1560195" y="2025827"/>
                </a:lnTo>
                <a:lnTo>
                  <a:pt x="2042439" y="2025827"/>
                </a:lnTo>
                <a:lnTo>
                  <a:pt x="2042439" y="1996617"/>
                </a:lnTo>
                <a:lnTo>
                  <a:pt x="1560195" y="1996617"/>
                </a:lnTo>
                <a:lnTo>
                  <a:pt x="1560195" y="1515287"/>
                </a:lnTo>
                <a:lnTo>
                  <a:pt x="2042439" y="1515287"/>
                </a:lnTo>
                <a:lnTo>
                  <a:pt x="2042439" y="1486077"/>
                </a:lnTo>
                <a:lnTo>
                  <a:pt x="1560195" y="1486077"/>
                </a:lnTo>
                <a:lnTo>
                  <a:pt x="1560195" y="1004049"/>
                </a:lnTo>
                <a:lnTo>
                  <a:pt x="1531835" y="1004049"/>
                </a:lnTo>
                <a:lnTo>
                  <a:pt x="1531835" y="2521699"/>
                </a:lnTo>
                <a:lnTo>
                  <a:pt x="1049591" y="2521699"/>
                </a:lnTo>
                <a:lnTo>
                  <a:pt x="1049591" y="2025827"/>
                </a:lnTo>
                <a:lnTo>
                  <a:pt x="1531835" y="2025827"/>
                </a:lnTo>
                <a:lnTo>
                  <a:pt x="1531835" y="1996617"/>
                </a:lnTo>
                <a:lnTo>
                  <a:pt x="1049591" y="1996617"/>
                </a:lnTo>
                <a:lnTo>
                  <a:pt x="1049591" y="1515287"/>
                </a:lnTo>
                <a:lnTo>
                  <a:pt x="1531835" y="1515287"/>
                </a:lnTo>
                <a:lnTo>
                  <a:pt x="1531835" y="1486077"/>
                </a:lnTo>
                <a:lnTo>
                  <a:pt x="1049591" y="1486077"/>
                </a:lnTo>
                <a:lnTo>
                  <a:pt x="1049591" y="1004049"/>
                </a:lnTo>
                <a:lnTo>
                  <a:pt x="1021219" y="1004049"/>
                </a:lnTo>
                <a:lnTo>
                  <a:pt x="1021219" y="2521699"/>
                </a:lnTo>
                <a:lnTo>
                  <a:pt x="538975" y="2521699"/>
                </a:lnTo>
                <a:lnTo>
                  <a:pt x="538975" y="2025827"/>
                </a:lnTo>
                <a:lnTo>
                  <a:pt x="1021219" y="2025827"/>
                </a:lnTo>
                <a:lnTo>
                  <a:pt x="1021219" y="1996617"/>
                </a:lnTo>
                <a:lnTo>
                  <a:pt x="538975" y="1996617"/>
                </a:lnTo>
                <a:lnTo>
                  <a:pt x="538975" y="1515287"/>
                </a:lnTo>
                <a:lnTo>
                  <a:pt x="1021219" y="1515287"/>
                </a:lnTo>
                <a:lnTo>
                  <a:pt x="1021219" y="1486077"/>
                </a:lnTo>
                <a:lnTo>
                  <a:pt x="538975" y="1486077"/>
                </a:lnTo>
                <a:lnTo>
                  <a:pt x="538975" y="1004049"/>
                </a:lnTo>
                <a:lnTo>
                  <a:pt x="510603" y="1004049"/>
                </a:lnTo>
                <a:lnTo>
                  <a:pt x="510603" y="1486077"/>
                </a:lnTo>
                <a:lnTo>
                  <a:pt x="510603" y="1515287"/>
                </a:lnTo>
                <a:lnTo>
                  <a:pt x="510603" y="1996617"/>
                </a:lnTo>
                <a:lnTo>
                  <a:pt x="28359" y="1996617"/>
                </a:lnTo>
                <a:lnTo>
                  <a:pt x="28359" y="1515287"/>
                </a:lnTo>
                <a:lnTo>
                  <a:pt x="510603" y="1515287"/>
                </a:lnTo>
                <a:lnTo>
                  <a:pt x="510603" y="1486077"/>
                </a:lnTo>
                <a:lnTo>
                  <a:pt x="28359" y="1486077"/>
                </a:lnTo>
                <a:lnTo>
                  <a:pt x="28359" y="1003477"/>
                </a:lnTo>
                <a:lnTo>
                  <a:pt x="2567241" y="1003477"/>
                </a:lnTo>
                <a:lnTo>
                  <a:pt x="2567241" y="975537"/>
                </a:lnTo>
                <a:lnTo>
                  <a:pt x="2070811" y="975537"/>
                </a:lnTo>
                <a:lnTo>
                  <a:pt x="2070811" y="493433"/>
                </a:lnTo>
                <a:lnTo>
                  <a:pt x="2042439" y="493433"/>
                </a:lnTo>
                <a:lnTo>
                  <a:pt x="2042439" y="975537"/>
                </a:lnTo>
                <a:lnTo>
                  <a:pt x="1560195" y="975537"/>
                </a:lnTo>
                <a:lnTo>
                  <a:pt x="1560195" y="493433"/>
                </a:lnTo>
                <a:lnTo>
                  <a:pt x="1531835" y="493433"/>
                </a:lnTo>
                <a:lnTo>
                  <a:pt x="1531835" y="975537"/>
                </a:lnTo>
                <a:lnTo>
                  <a:pt x="1049591" y="975537"/>
                </a:lnTo>
                <a:lnTo>
                  <a:pt x="1049591" y="493433"/>
                </a:lnTo>
                <a:lnTo>
                  <a:pt x="1021219" y="493433"/>
                </a:lnTo>
                <a:lnTo>
                  <a:pt x="1021219" y="975537"/>
                </a:lnTo>
                <a:lnTo>
                  <a:pt x="538975" y="975537"/>
                </a:lnTo>
                <a:lnTo>
                  <a:pt x="538975" y="493433"/>
                </a:lnTo>
                <a:lnTo>
                  <a:pt x="510603" y="493433"/>
                </a:lnTo>
                <a:lnTo>
                  <a:pt x="510603" y="975537"/>
                </a:lnTo>
                <a:lnTo>
                  <a:pt x="28359" y="975537"/>
                </a:lnTo>
                <a:lnTo>
                  <a:pt x="28359" y="492937"/>
                </a:lnTo>
                <a:lnTo>
                  <a:pt x="2567241" y="492937"/>
                </a:lnTo>
                <a:lnTo>
                  <a:pt x="2567241" y="4649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5"/>
          <p:cNvSpPr/>
          <p:nvPr/>
        </p:nvSpPr>
        <p:spPr>
          <a:xfrm>
            <a:off x="6820571" y="6839197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0" y="0"/>
                </a:moveTo>
                <a:lnTo>
                  <a:pt x="28367" y="0"/>
                </a:lnTo>
                <a:lnTo>
                  <a:pt x="28367" y="27939"/>
                </a:lnTo>
                <a:lnTo>
                  <a:pt x="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5"/>
          <p:cNvSpPr/>
          <p:nvPr/>
        </p:nvSpPr>
        <p:spPr>
          <a:xfrm>
            <a:off x="7160978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5"/>
          <p:cNvSpPr/>
          <p:nvPr/>
        </p:nvSpPr>
        <p:spPr>
          <a:xfrm>
            <a:off x="7501386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5"/>
          <p:cNvSpPr/>
          <p:nvPr/>
        </p:nvSpPr>
        <p:spPr>
          <a:xfrm>
            <a:off x="7841794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85"/>
          <p:cNvSpPr/>
          <p:nvPr/>
        </p:nvSpPr>
        <p:spPr>
          <a:xfrm>
            <a:off x="8182202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85"/>
          <p:cNvSpPr/>
          <p:nvPr/>
        </p:nvSpPr>
        <p:spPr>
          <a:xfrm>
            <a:off x="8532064" y="8"/>
            <a:ext cx="1711537" cy="1355513"/>
          </a:xfrm>
          <a:custGeom>
            <a:avLst/>
            <a:gdLst/>
            <a:ahLst/>
            <a:cxnLst/>
            <a:rect l="l" t="t" r="r" b="b"/>
            <a:pathLst>
              <a:path w="2567305" h="2033270" extrusionOk="0">
                <a:moveTo>
                  <a:pt x="2567241" y="472440"/>
                </a:moveTo>
                <a:lnTo>
                  <a:pt x="2070811" y="472440"/>
                </a:lnTo>
                <a:lnTo>
                  <a:pt x="2070811" y="0"/>
                </a:lnTo>
                <a:lnTo>
                  <a:pt x="2042439" y="0"/>
                </a:lnTo>
                <a:lnTo>
                  <a:pt x="2042439" y="472440"/>
                </a:lnTo>
                <a:lnTo>
                  <a:pt x="1560195" y="472440"/>
                </a:lnTo>
                <a:lnTo>
                  <a:pt x="1560195" y="0"/>
                </a:lnTo>
                <a:lnTo>
                  <a:pt x="1531823" y="0"/>
                </a:lnTo>
                <a:lnTo>
                  <a:pt x="1531823" y="472440"/>
                </a:lnTo>
                <a:lnTo>
                  <a:pt x="1049578" y="472440"/>
                </a:lnTo>
                <a:lnTo>
                  <a:pt x="1049578" y="0"/>
                </a:lnTo>
                <a:lnTo>
                  <a:pt x="1021219" y="0"/>
                </a:lnTo>
                <a:lnTo>
                  <a:pt x="1021219" y="472440"/>
                </a:lnTo>
                <a:lnTo>
                  <a:pt x="538975" y="472440"/>
                </a:lnTo>
                <a:lnTo>
                  <a:pt x="538975" y="0"/>
                </a:lnTo>
                <a:lnTo>
                  <a:pt x="510603" y="0"/>
                </a:lnTo>
                <a:lnTo>
                  <a:pt x="510603" y="472440"/>
                </a:lnTo>
                <a:lnTo>
                  <a:pt x="28359" y="472440"/>
                </a:lnTo>
                <a:lnTo>
                  <a:pt x="28359" y="0"/>
                </a:lnTo>
                <a:lnTo>
                  <a:pt x="0" y="0"/>
                </a:lnTo>
                <a:lnTo>
                  <a:pt x="0" y="2033270"/>
                </a:lnTo>
                <a:lnTo>
                  <a:pt x="2567241" y="2033270"/>
                </a:lnTo>
                <a:lnTo>
                  <a:pt x="2567241" y="2004060"/>
                </a:lnTo>
                <a:lnTo>
                  <a:pt x="2070811" y="2004060"/>
                </a:lnTo>
                <a:lnTo>
                  <a:pt x="2070811" y="1522730"/>
                </a:lnTo>
                <a:lnTo>
                  <a:pt x="2567241" y="1522730"/>
                </a:lnTo>
                <a:lnTo>
                  <a:pt x="2567241" y="1493520"/>
                </a:lnTo>
                <a:lnTo>
                  <a:pt x="2070811" y="1493520"/>
                </a:lnTo>
                <a:lnTo>
                  <a:pt x="2070811" y="1011491"/>
                </a:lnTo>
                <a:lnTo>
                  <a:pt x="2042439" y="1011491"/>
                </a:lnTo>
                <a:lnTo>
                  <a:pt x="2042439" y="1493520"/>
                </a:lnTo>
                <a:lnTo>
                  <a:pt x="2042439" y="1522730"/>
                </a:lnTo>
                <a:lnTo>
                  <a:pt x="2042439" y="2004060"/>
                </a:lnTo>
                <a:lnTo>
                  <a:pt x="1560195" y="2004060"/>
                </a:lnTo>
                <a:lnTo>
                  <a:pt x="1560195" y="1522730"/>
                </a:lnTo>
                <a:lnTo>
                  <a:pt x="2042439" y="1522730"/>
                </a:lnTo>
                <a:lnTo>
                  <a:pt x="2042439" y="1493520"/>
                </a:lnTo>
                <a:lnTo>
                  <a:pt x="1560195" y="1493520"/>
                </a:lnTo>
                <a:lnTo>
                  <a:pt x="1560195" y="1011491"/>
                </a:lnTo>
                <a:lnTo>
                  <a:pt x="1531823" y="1011491"/>
                </a:lnTo>
                <a:lnTo>
                  <a:pt x="1531823" y="1493520"/>
                </a:lnTo>
                <a:lnTo>
                  <a:pt x="1531823" y="1522730"/>
                </a:lnTo>
                <a:lnTo>
                  <a:pt x="1531823" y="2004060"/>
                </a:lnTo>
                <a:lnTo>
                  <a:pt x="1049578" y="2004060"/>
                </a:lnTo>
                <a:lnTo>
                  <a:pt x="1049578" y="1522730"/>
                </a:lnTo>
                <a:lnTo>
                  <a:pt x="1531823" y="1522730"/>
                </a:lnTo>
                <a:lnTo>
                  <a:pt x="1531823" y="1493520"/>
                </a:lnTo>
                <a:lnTo>
                  <a:pt x="1049578" y="1493520"/>
                </a:lnTo>
                <a:lnTo>
                  <a:pt x="1049578" y="1011491"/>
                </a:lnTo>
                <a:lnTo>
                  <a:pt x="1021219" y="1011491"/>
                </a:lnTo>
                <a:lnTo>
                  <a:pt x="1021219" y="1493520"/>
                </a:lnTo>
                <a:lnTo>
                  <a:pt x="1021219" y="1522730"/>
                </a:lnTo>
                <a:lnTo>
                  <a:pt x="1021219" y="2004060"/>
                </a:lnTo>
                <a:lnTo>
                  <a:pt x="538975" y="2004060"/>
                </a:lnTo>
                <a:lnTo>
                  <a:pt x="538975" y="1522730"/>
                </a:lnTo>
                <a:lnTo>
                  <a:pt x="1021219" y="1522730"/>
                </a:lnTo>
                <a:lnTo>
                  <a:pt x="1021219" y="1493520"/>
                </a:lnTo>
                <a:lnTo>
                  <a:pt x="538975" y="1493520"/>
                </a:lnTo>
                <a:lnTo>
                  <a:pt x="538975" y="1011491"/>
                </a:lnTo>
                <a:lnTo>
                  <a:pt x="510603" y="1011491"/>
                </a:lnTo>
                <a:lnTo>
                  <a:pt x="510603" y="1493520"/>
                </a:lnTo>
                <a:lnTo>
                  <a:pt x="510603" y="1522730"/>
                </a:lnTo>
                <a:lnTo>
                  <a:pt x="510603" y="2004060"/>
                </a:lnTo>
                <a:lnTo>
                  <a:pt x="28359" y="2004060"/>
                </a:lnTo>
                <a:lnTo>
                  <a:pt x="28359" y="1522730"/>
                </a:lnTo>
                <a:lnTo>
                  <a:pt x="510603" y="1522730"/>
                </a:lnTo>
                <a:lnTo>
                  <a:pt x="510603" y="1493520"/>
                </a:lnTo>
                <a:lnTo>
                  <a:pt x="28359" y="1493520"/>
                </a:lnTo>
                <a:lnTo>
                  <a:pt x="28359" y="1010920"/>
                </a:lnTo>
                <a:lnTo>
                  <a:pt x="2567241" y="1010920"/>
                </a:lnTo>
                <a:lnTo>
                  <a:pt x="2567241" y="982980"/>
                </a:lnTo>
                <a:lnTo>
                  <a:pt x="2070811" y="982980"/>
                </a:lnTo>
                <a:lnTo>
                  <a:pt x="2070811" y="500875"/>
                </a:lnTo>
                <a:lnTo>
                  <a:pt x="2042439" y="500875"/>
                </a:lnTo>
                <a:lnTo>
                  <a:pt x="2042439" y="982980"/>
                </a:lnTo>
                <a:lnTo>
                  <a:pt x="1560195" y="982980"/>
                </a:lnTo>
                <a:lnTo>
                  <a:pt x="1560195" y="500875"/>
                </a:lnTo>
                <a:lnTo>
                  <a:pt x="1531823" y="500875"/>
                </a:lnTo>
                <a:lnTo>
                  <a:pt x="1531823" y="982980"/>
                </a:lnTo>
                <a:lnTo>
                  <a:pt x="1049578" y="982980"/>
                </a:lnTo>
                <a:lnTo>
                  <a:pt x="1049578" y="500875"/>
                </a:lnTo>
                <a:lnTo>
                  <a:pt x="1021219" y="500875"/>
                </a:lnTo>
                <a:lnTo>
                  <a:pt x="1021219" y="982980"/>
                </a:lnTo>
                <a:lnTo>
                  <a:pt x="538975" y="982980"/>
                </a:lnTo>
                <a:lnTo>
                  <a:pt x="538975" y="500875"/>
                </a:lnTo>
                <a:lnTo>
                  <a:pt x="510603" y="500875"/>
                </a:lnTo>
                <a:lnTo>
                  <a:pt x="510603" y="982980"/>
                </a:lnTo>
                <a:lnTo>
                  <a:pt x="28359" y="982980"/>
                </a:lnTo>
                <a:lnTo>
                  <a:pt x="28359" y="500380"/>
                </a:lnTo>
                <a:lnTo>
                  <a:pt x="2567241" y="500380"/>
                </a:lnTo>
                <a:lnTo>
                  <a:pt x="2567241" y="4724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5"/>
          <p:cNvSpPr/>
          <p:nvPr/>
        </p:nvSpPr>
        <p:spPr>
          <a:xfrm>
            <a:off x="9964869" y="1686102"/>
            <a:ext cx="278977" cy="18627"/>
          </a:xfrm>
          <a:custGeom>
            <a:avLst/>
            <a:gdLst/>
            <a:ahLst/>
            <a:cxnLst/>
            <a:rect l="l" t="t" r="r" b="b"/>
            <a:pathLst>
              <a:path w="418465" h="27939" extrusionOk="0">
                <a:moveTo>
                  <a:pt x="418033" y="0"/>
                </a:moveTo>
                <a:lnTo>
                  <a:pt x="0" y="0"/>
                </a:lnTo>
                <a:lnTo>
                  <a:pt x="0" y="13970"/>
                </a:lnTo>
                <a:lnTo>
                  <a:pt x="0" y="27940"/>
                </a:lnTo>
                <a:lnTo>
                  <a:pt x="418033" y="27940"/>
                </a:lnTo>
                <a:lnTo>
                  <a:pt x="418033" y="13970"/>
                </a:lnTo>
                <a:lnTo>
                  <a:pt x="418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5"/>
          <p:cNvSpPr/>
          <p:nvPr/>
        </p:nvSpPr>
        <p:spPr>
          <a:xfrm>
            <a:off x="9964876" y="2026454"/>
            <a:ext cx="278977" cy="18627"/>
          </a:xfrm>
          <a:custGeom>
            <a:avLst/>
            <a:gdLst/>
            <a:ahLst/>
            <a:cxnLst/>
            <a:rect l="l" t="t" r="r" b="b"/>
            <a:pathLst>
              <a:path w="418465" h="27939" extrusionOk="0">
                <a:moveTo>
                  <a:pt x="0" y="27939"/>
                </a:moveTo>
                <a:lnTo>
                  <a:pt x="418022" y="27939"/>
                </a:lnTo>
                <a:lnTo>
                  <a:pt x="418022" y="0"/>
                </a:lnTo>
                <a:lnTo>
                  <a:pt x="0" y="0"/>
                </a:lnTo>
                <a:lnTo>
                  <a:pt x="0" y="2793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5"/>
          <p:cNvSpPr/>
          <p:nvPr/>
        </p:nvSpPr>
        <p:spPr>
          <a:xfrm>
            <a:off x="9964876" y="2366814"/>
            <a:ext cx="278977" cy="18627"/>
          </a:xfrm>
          <a:custGeom>
            <a:avLst/>
            <a:gdLst/>
            <a:ahLst/>
            <a:cxnLst/>
            <a:rect l="l" t="t" r="r" b="b"/>
            <a:pathLst>
              <a:path w="418465" h="27939" extrusionOk="0">
                <a:moveTo>
                  <a:pt x="0" y="27940"/>
                </a:moveTo>
                <a:lnTo>
                  <a:pt x="418022" y="27940"/>
                </a:lnTo>
                <a:lnTo>
                  <a:pt x="418022" y="0"/>
                </a:lnTo>
                <a:lnTo>
                  <a:pt x="0" y="0"/>
                </a:lnTo>
                <a:lnTo>
                  <a:pt x="0" y="279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5"/>
          <p:cNvSpPr/>
          <p:nvPr/>
        </p:nvSpPr>
        <p:spPr>
          <a:xfrm>
            <a:off x="9964876" y="2707174"/>
            <a:ext cx="278977" cy="19473"/>
          </a:xfrm>
          <a:custGeom>
            <a:avLst/>
            <a:gdLst/>
            <a:ahLst/>
            <a:cxnLst/>
            <a:rect l="l" t="t" r="r" b="b"/>
            <a:pathLst>
              <a:path w="418465" h="29210" extrusionOk="0">
                <a:moveTo>
                  <a:pt x="0" y="29209"/>
                </a:moveTo>
                <a:lnTo>
                  <a:pt x="418022" y="29209"/>
                </a:lnTo>
                <a:lnTo>
                  <a:pt x="418022" y="0"/>
                </a:lnTo>
                <a:lnTo>
                  <a:pt x="0" y="0"/>
                </a:lnTo>
                <a:lnTo>
                  <a:pt x="0" y="2920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5"/>
          <p:cNvSpPr/>
          <p:nvPr/>
        </p:nvSpPr>
        <p:spPr>
          <a:xfrm>
            <a:off x="9964876" y="3047534"/>
            <a:ext cx="278977" cy="19473"/>
          </a:xfrm>
          <a:custGeom>
            <a:avLst/>
            <a:gdLst/>
            <a:ahLst/>
            <a:cxnLst/>
            <a:rect l="l" t="t" r="r" b="b"/>
            <a:pathLst>
              <a:path w="418465" h="29210" extrusionOk="0">
                <a:moveTo>
                  <a:pt x="0" y="29210"/>
                </a:moveTo>
                <a:lnTo>
                  <a:pt x="418022" y="29210"/>
                </a:lnTo>
                <a:lnTo>
                  <a:pt x="418022" y="0"/>
                </a:lnTo>
                <a:lnTo>
                  <a:pt x="0" y="0"/>
                </a:lnTo>
                <a:lnTo>
                  <a:pt x="0" y="292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5"/>
          <p:cNvSpPr/>
          <p:nvPr/>
        </p:nvSpPr>
        <p:spPr>
          <a:xfrm>
            <a:off x="9964869" y="3397588"/>
            <a:ext cx="278977" cy="18627"/>
          </a:xfrm>
          <a:custGeom>
            <a:avLst/>
            <a:gdLst/>
            <a:ahLst/>
            <a:cxnLst/>
            <a:rect l="l" t="t" r="r" b="b"/>
            <a:pathLst>
              <a:path w="418465" h="27939" extrusionOk="0">
                <a:moveTo>
                  <a:pt x="418033" y="0"/>
                </a:moveTo>
                <a:lnTo>
                  <a:pt x="0" y="0"/>
                </a:lnTo>
                <a:lnTo>
                  <a:pt x="0" y="13970"/>
                </a:lnTo>
                <a:lnTo>
                  <a:pt x="0" y="27940"/>
                </a:lnTo>
                <a:lnTo>
                  <a:pt x="418033" y="27940"/>
                </a:lnTo>
                <a:lnTo>
                  <a:pt x="418033" y="13970"/>
                </a:lnTo>
                <a:lnTo>
                  <a:pt x="418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5"/>
          <p:cNvSpPr/>
          <p:nvPr/>
        </p:nvSpPr>
        <p:spPr>
          <a:xfrm>
            <a:off x="9964876" y="3737945"/>
            <a:ext cx="278977" cy="18627"/>
          </a:xfrm>
          <a:custGeom>
            <a:avLst/>
            <a:gdLst/>
            <a:ahLst/>
            <a:cxnLst/>
            <a:rect l="l" t="t" r="r" b="b"/>
            <a:pathLst>
              <a:path w="418465" h="27939" extrusionOk="0">
                <a:moveTo>
                  <a:pt x="0" y="27939"/>
                </a:moveTo>
                <a:lnTo>
                  <a:pt x="418022" y="27939"/>
                </a:lnTo>
                <a:lnTo>
                  <a:pt x="418022" y="0"/>
                </a:lnTo>
                <a:lnTo>
                  <a:pt x="0" y="0"/>
                </a:lnTo>
                <a:lnTo>
                  <a:pt x="0" y="2793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5"/>
          <p:cNvSpPr/>
          <p:nvPr/>
        </p:nvSpPr>
        <p:spPr>
          <a:xfrm>
            <a:off x="9964876" y="4078305"/>
            <a:ext cx="278977" cy="18627"/>
          </a:xfrm>
          <a:custGeom>
            <a:avLst/>
            <a:gdLst/>
            <a:ahLst/>
            <a:cxnLst/>
            <a:rect l="l" t="t" r="r" b="b"/>
            <a:pathLst>
              <a:path w="418465" h="27939" extrusionOk="0">
                <a:moveTo>
                  <a:pt x="0" y="27940"/>
                </a:moveTo>
                <a:lnTo>
                  <a:pt x="418022" y="27940"/>
                </a:lnTo>
                <a:lnTo>
                  <a:pt x="418022" y="0"/>
                </a:lnTo>
                <a:lnTo>
                  <a:pt x="0" y="0"/>
                </a:lnTo>
                <a:lnTo>
                  <a:pt x="0" y="279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85"/>
          <p:cNvSpPr/>
          <p:nvPr/>
        </p:nvSpPr>
        <p:spPr>
          <a:xfrm>
            <a:off x="9964876" y="4418665"/>
            <a:ext cx="278977" cy="19473"/>
          </a:xfrm>
          <a:custGeom>
            <a:avLst/>
            <a:gdLst/>
            <a:ahLst/>
            <a:cxnLst/>
            <a:rect l="l" t="t" r="r" b="b"/>
            <a:pathLst>
              <a:path w="418465" h="29209" extrusionOk="0">
                <a:moveTo>
                  <a:pt x="0" y="29209"/>
                </a:moveTo>
                <a:lnTo>
                  <a:pt x="418022" y="29209"/>
                </a:lnTo>
                <a:lnTo>
                  <a:pt x="418022" y="0"/>
                </a:lnTo>
                <a:lnTo>
                  <a:pt x="0" y="0"/>
                </a:lnTo>
                <a:lnTo>
                  <a:pt x="0" y="2920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5"/>
          <p:cNvSpPr/>
          <p:nvPr/>
        </p:nvSpPr>
        <p:spPr>
          <a:xfrm>
            <a:off x="9964876" y="4759025"/>
            <a:ext cx="278977" cy="19473"/>
          </a:xfrm>
          <a:custGeom>
            <a:avLst/>
            <a:gdLst/>
            <a:ahLst/>
            <a:cxnLst/>
            <a:rect l="l" t="t" r="r" b="b"/>
            <a:pathLst>
              <a:path w="418465" h="29209" extrusionOk="0">
                <a:moveTo>
                  <a:pt x="0" y="29210"/>
                </a:moveTo>
                <a:lnTo>
                  <a:pt x="418022" y="29210"/>
                </a:lnTo>
                <a:lnTo>
                  <a:pt x="418022" y="0"/>
                </a:lnTo>
                <a:lnTo>
                  <a:pt x="0" y="0"/>
                </a:lnTo>
                <a:lnTo>
                  <a:pt x="0" y="292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5"/>
          <p:cNvSpPr/>
          <p:nvPr/>
        </p:nvSpPr>
        <p:spPr>
          <a:xfrm>
            <a:off x="9964869" y="5109083"/>
            <a:ext cx="278977" cy="18627"/>
          </a:xfrm>
          <a:custGeom>
            <a:avLst/>
            <a:gdLst/>
            <a:ahLst/>
            <a:cxnLst/>
            <a:rect l="l" t="t" r="r" b="b"/>
            <a:pathLst>
              <a:path w="418465" h="27940" extrusionOk="0">
                <a:moveTo>
                  <a:pt x="418033" y="0"/>
                </a:moveTo>
                <a:lnTo>
                  <a:pt x="0" y="0"/>
                </a:lnTo>
                <a:lnTo>
                  <a:pt x="0" y="13970"/>
                </a:lnTo>
                <a:lnTo>
                  <a:pt x="0" y="27940"/>
                </a:lnTo>
                <a:lnTo>
                  <a:pt x="418033" y="27940"/>
                </a:lnTo>
                <a:lnTo>
                  <a:pt x="418033" y="13970"/>
                </a:lnTo>
                <a:lnTo>
                  <a:pt x="4180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5"/>
          <p:cNvSpPr/>
          <p:nvPr/>
        </p:nvSpPr>
        <p:spPr>
          <a:xfrm>
            <a:off x="8532064" y="5139444"/>
            <a:ext cx="1711537" cy="1700107"/>
          </a:xfrm>
          <a:custGeom>
            <a:avLst/>
            <a:gdLst/>
            <a:ahLst/>
            <a:cxnLst/>
            <a:rect l="l" t="t" r="r" b="b"/>
            <a:pathLst>
              <a:path w="2567305" h="2550159" extrusionOk="0">
                <a:moveTo>
                  <a:pt x="2567241" y="464997"/>
                </a:moveTo>
                <a:lnTo>
                  <a:pt x="2070811" y="464997"/>
                </a:lnTo>
                <a:lnTo>
                  <a:pt x="2070811" y="0"/>
                </a:lnTo>
                <a:lnTo>
                  <a:pt x="2042439" y="0"/>
                </a:lnTo>
                <a:lnTo>
                  <a:pt x="2042439" y="464997"/>
                </a:lnTo>
                <a:lnTo>
                  <a:pt x="1560195" y="464997"/>
                </a:lnTo>
                <a:lnTo>
                  <a:pt x="1560195" y="0"/>
                </a:lnTo>
                <a:lnTo>
                  <a:pt x="1531823" y="0"/>
                </a:lnTo>
                <a:lnTo>
                  <a:pt x="1531823" y="464997"/>
                </a:lnTo>
                <a:lnTo>
                  <a:pt x="1049578" y="464997"/>
                </a:lnTo>
                <a:lnTo>
                  <a:pt x="1049578" y="0"/>
                </a:lnTo>
                <a:lnTo>
                  <a:pt x="1021219" y="0"/>
                </a:lnTo>
                <a:lnTo>
                  <a:pt x="1021219" y="464997"/>
                </a:lnTo>
                <a:lnTo>
                  <a:pt x="538975" y="464997"/>
                </a:lnTo>
                <a:lnTo>
                  <a:pt x="538975" y="0"/>
                </a:lnTo>
                <a:lnTo>
                  <a:pt x="510603" y="0"/>
                </a:lnTo>
                <a:lnTo>
                  <a:pt x="510603" y="464997"/>
                </a:lnTo>
                <a:lnTo>
                  <a:pt x="28359" y="464997"/>
                </a:lnTo>
                <a:lnTo>
                  <a:pt x="28359" y="0"/>
                </a:lnTo>
                <a:lnTo>
                  <a:pt x="0" y="0"/>
                </a:lnTo>
                <a:lnTo>
                  <a:pt x="0" y="2521127"/>
                </a:lnTo>
                <a:lnTo>
                  <a:pt x="28359" y="2521127"/>
                </a:lnTo>
                <a:lnTo>
                  <a:pt x="28359" y="2025827"/>
                </a:lnTo>
                <a:lnTo>
                  <a:pt x="510603" y="2025827"/>
                </a:lnTo>
                <a:lnTo>
                  <a:pt x="510603" y="2521699"/>
                </a:lnTo>
                <a:lnTo>
                  <a:pt x="14173" y="2521699"/>
                </a:lnTo>
                <a:lnTo>
                  <a:pt x="14173" y="2535669"/>
                </a:lnTo>
                <a:lnTo>
                  <a:pt x="0" y="2535669"/>
                </a:lnTo>
                <a:lnTo>
                  <a:pt x="0" y="2549639"/>
                </a:lnTo>
                <a:lnTo>
                  <a:pt x="2567241" y="2549639"/>
                </a:lnTo>
                <a:lnTo>
                  <a:pt x="2567241" y="2535669"/>
                </a:lnTo>
                <a:lnTo>
                  <a:pt x="2567241" y="2521699"/>
                </a:lnTo>
                <a:lnTo>
                  <a:pt x="2070811" y="2521699"/>
                </a:lnTo>
                <a:lnTo>
                  <a:pt x="2070811" y="2025827"/>
                </a:lnTo>
                <a:lnTo>
                  <a:pt x="2567241" y="2025827"/>
                </a:lnTo>
                <a:lnTo>
                  <a:pt x="2567241" y="1996617"/>
                </a:lnTo>
                <a:lnTo>
                  <a:pt x="2070811" y="1996617"/>
                </a:lnTo>
                <a:lnTo>
                  <a:pt x="2070811" y="1515287"/>
                </a:lnTo>
                <a:lnTo>
                  <a:pt x="2140496" y="1515287"/>
                </a:lnTo>
                <a:lnTo>
                  <a:pt x="2140496" y="1486077"/>
                </a:lnTo>
                <a:lnTo>
                  <a:pt x="2070811" y="1486077"/>
                </a:lnTo>
                <a:lnTo>
                  <a:pt x="2070811" y="1004049"/>
                </a:lnTo>
                <a:lnTo>
                  <a:pt x="2042439" y="1004049"/>
                </a:lnTo>
                <a:lnTo>
                  <a:pt x="2042439" y="2521699"/>
                </a:lnTo>
                <a:lnTo>
                  <a:pt x="1560195" y="2521699"/>
                </a:lnTo>
                <a:lnTo>
                  <a:pt x="1560195" y="2025827"/>
                </a:lnTo>
                <a:lnTo>
                  <a:pt x="2042439" y="2025827"/>
                </a:lnTo>
                <a:lnTo>
                  <a:pt x="2042439" y="1996617"/>
                </a:lnTo>
                <a:lnTo>
                  <a:pt x="1560195" y="1996617"/>
                </a:lnTo>
                <a:lnTo>
                  <a:pt x="1560195" y="1515287"/>
                </a:lnTo>
                <a:lnTo>
                  <a:pt x="2042439" y="1515287"/>
                </a:lnTo>
                <a:lnTo>
                  <a:pt x="2042439" y="1486077"/>
                </a:lnTo>
                <a:lnTo>
                  <a:pt x="1560195" y="1486077"/>
                </a:lnTo>
                <a:lnTo>
                  <a:pt x="1560195" y="1004049"/>
                </a:lnTo>
                <a:lnTo>
                  <a:pt x="1531823" y="1004049"/>
                </a:lnTo>
                <a:lnTo>
                  <a:pt x="1531823" y="2521699"/>
                </a:lnTo>
                <a:lnTo>
                  <a:pt x="1049578" y="2521699"/>
                </a:lnTo>
                <a:lnTo>
                  <a:pt x="1049578" y="2025827"/>
                </a:lnTo>
                <a:lnTo>
                  <a:pt x="1531823" y="2025827"/>
                </a:lnTo>
                <a:lnTo>
                  <a:pt x="1531823" y="1996617"/>
                </a:lnTo>
                <a:lnTo>
                  <a:pt x="1049578" y="1996617"/>
                </a:lnTo>
                <a:lnTo>
                  <a:pt x="1049578" y="1515287"/>
                </a:lnTo>
                <a:lnTo>
                  <a:pt x="1531823" y="1515287"/>
                </a:lnTo>
                <a:lnTo>
                  <a:pt x="1531823" y="1486077"/>
                </a:lnTo>
                <a:lnTo>
                  <a:pt x="1049578" y="1486077"/>
                </a:lnTo>
                <a:lnTo>
                  <a:pt x="1049578" y="1004049"/>
                </a:lnTo>
                <a:lnTo>
                  <a:pt x="1021219" y="1004049"/>
                </a:lnTo>
                <a:lnTo>
                  <a:pt x="1021219" y="2521699"/>
                </a:lnTo>
                <a:lnTo>
                  <a:pt x="538975" y="2521699"/>
                </a:lnTo>
                <a:lnTo>
                  <a:pt x="538975" y="2025827"/>
                </a:lnTo>
                <a:lnTo>
                  <a:pt x="1021219" y="2025827"/>
                </a:lnTo>
                <a:lnTo>
                  <a:pt x="1021219" y="1996617"/>
                </a:lnTo>
                <a:lnTo>
                  <a:pt x="538975" y="1996617"/>
                </a:lnTo>
                <a:lnTo>
                  <a:pt x="538975" y="1515287"/>
                </a:lnTo>
                <a:lnTo>
                  <a:pt x="1021219" y="1515287"/>
                </a:lnTo>
                <a:lnTo>
                  <a:pt x="1021219" y="1486077"/>
                </a:lnTo>
                <a:lnTo>
                  <a:pt x="538975" y="1486077"/>
                </a:lnTo>
                <a:lnTo>
                  <a:pt x="538975" y="1004049"/>
                </a:lnTo>
                <a:lnTo>
                  <a:pt x="510603" y="1004049"/>
                </a:lnTo>
                <a:lnTo>
                  <a:pt x="510603" y="1486077"/>
                </a:lnTo>
                <a:lnTo>
                  <a:pt x="510603" y="1515287"/>
                </a:lnTo>
                <a:lnTo>
                  <a:pt x="510603" y="1996617"/>
                </a:lnTo>
                <a:lnTo>
                  <a:pt x="28359" y="1996617"/>
                </a:lnTo>
                <a:lnTo>
                  <a:pt x="28359" y="1515287"/>
                </a:lnTo>
                <a:lnTo>
                  <a:pt x="510603" y="1515287"/>
                </a:lnTo>
                <a:lnTo>
                  <a:pt x="510603" y="1486077"/>
                </a:lnTo>
                <a:lnTo>
                  <a:pt x="28359" y="1486077"/>
                </a:lnTo>
                <a:lnTo>
                  <a:pt x="28359" y="1003477"/>
                </a:lnTo>
                <a:lnTo>
                  <a:pt x="2567241" y="1003477"/>
                </a:lnTo>
                <a:lnTo>
                  <a:pt x="2567241" y="975537"/>
                </a:lnTo>
                <a:lnTo>
                  <a:pt x="2070811" y="975537"/>
                </a:lnTo>
                <a:lnTo>
                  <a:pt x="2070811" y="493433"/>
                </a:lnTo>
                <a:lnTo>
                  <a:pt x="2042439" y="493433"/>
                </a:lnTo>
                <a:lnTo>
                  <a:pt x="2042439" y="975537"/>
                </a:lnTo>
                <a:lnTo>
                  <a:pt x="1560195" y="975537"/>
                </a:lnTo>
                <a:lnTo>
                  <a:pt x="1560195" y="493433"/>
                </a:lnTo>
                <a:lnTo>
                  <a:pt x="1531823" y="493433"/>
                </a:lnTo>
                <a:lnTo>
                  <a:pt x="1531823" y="975537"/>
                </a:lnTo>
                <a:lnTo>
                  <a:pt x="1049578" y="975537"/>
                </a:lnTo>
                <a:lnTo>
                  <a:pt x="1049578" y="493433"/>
                </a:lnTo>
                <a:lnTo>
                  <a:pt x="1021219" y="493433"/>
                </a:lnTo>
                <a:lnTo>
                  <a:pt x="1021219" y="975537"/>
                </a:lnTo>
                <a:lnTo>
                  <a:pt x="538975" y="975537"/>
                </a:lnTo>
                <a:lnTo>
                  <a:pt x="538975" y="493433"/>
                </a:lnTo>
                <a:lnTo>
                  <a:pt x="510603" y="493433"/>
                </a:lnTo>
                <a:lnTo>
                  <a:pt x="510603" y="975537"/>
                </a:lnTo>
                <a:lnTo>
                  <a:pt x="28359" y="975537"/>
                </a:lnTo>
                <a:lnTo>
                  <a:pt x="28359" y="492937"/>
                </a:lnTo>
                <a:lnTo>
                  <a:pt x="2567241" y="492937"/>
                </a:lnTo>
                <a:lnTo>
                  <a:pt x="2567241" y="4649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5"/>
          <p:cNvSpPr/>
          <p:nvPr/>
        </p:nvSpPr>
        <p:spPr>
          <a:xfrm>
            <a:off x="8532063" y="6839197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0" y="0"/>
                </a:moveTo>
                <a:lnTo>
                  <a:pt x="28367" y="0"/>
                </a:lnTo>
                <a:lnTo>
                  <a:pt x="28367" y="27939"/>
                </a:lnTo>
                <a:lnTo>
                  <a:pt x="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5"/>
          <p:cNvSpPr/>
          <p:nvPr/>
        </p:nvSpPr>
        <p:spPr>
          <a:xfrm>
            <a:off x="8872472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5"/>
          <p:cNvSpPr/>
          <p:nvPr/>
        </p:nvSpPr>
        <p:spPr>
          <a:xfrm>
            <a:off x="9212878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5"/>
          <p:cNvSpPr/>
          <p:nvPr/>
        </p:nvSpPr>
        <p:spPr>
          <a:xfrm>
            <a:off x="9553286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85"/>
          <p:cNvSpPr/>
          <p:nvPr/>
        </p:nvSpPr>
        <p:spPr>
          <a:xfrm>
            <a:off x="9893694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5"/>
          <p:cNvSpPr/>
          <p:nvPr/>
        </p:nvSpPr>
        <p:spPr>
          <a:xfrm>
            <a:off x="10243550" y="7"/>
            <a:ext cx="1711537" cy="4778587"/>
          </a:xfrm>
          <a:custGeom>
            <a:avLst/>
            <a:gdLst/>
            <a:ahLst/>
            <a:cxnLst/>
            <a:rect l="l" t="t" r="r" b="b"/>
            <a:pathLst>
              <a:path w="2567305" h="7167880" extrusionOk="0">
                <a:moveTo>
                  <a:pt x="2567241" y="5096370"/>
                </a:moveTo>
                <a:lnTo>
                  <a:pt x="2150554" y="5096370"/>
                </a:lnTo>
                <a:lnTo>
                  <a:pt x="2150554" y="5110340"/>
                </a:lnTo>
                <a:lnTo>
                  <a:pt x="2150554" y="5124310"/>
                </a:lnTo>
                <a:lnTo>
                  <a:pt x="2567241" y="5124310"/>
                </a:lnTo>
                <a:lnTo>
                  <a:pt x="2567241" y="5110340"/>
                </a:lnTo>
                <a:lnTo>
                  <a:pt x="2567241" y="5096370"/>
                </a:lnTo>
                <a:close/>
              </a:path>
              <a:path w="2567305" h="7167880" extrusionOk="0">
                <a:moveTo>
                  <a:pt x="2567241" y="4571301"/>
                </a:moveTo>
                <a:lnTo>
                  <a:pt x="2150554" y="4571301"/>
                </a:lnTo>
                <a:lnTo>
                  <a:pt x="2150554" y="4600511"/>
                </a:lnTo>
                <a:lnTo>
                  <a:pt x="2567241" y="4600511"/>
                </a:lnTo>
                <a:lnTo>
                  <a:pt x="2567241" y="4571301"/>
                </a:lnTo>
                <a:close/>
              </a:path>
              <a:path w="2567305" h="7167880" extrusionOk="0">
                <a:moveTo>
                  <a:pt x="2567241" y="472440"/>
                </a:moveTo>
                <a:lnTo>
                  <a:pt x="2070811" y="472440"/>
                </a:lnTo>
                <a:lnTo>
                  <a:pt x="2070811" y="0"/>
                </a:lnTo>
                <a:lnTo>
                  <a:pt x="2042452" y="0"/>
                </a:lnTo>
                <a:lnTo>
                  <a:pt x="2042452" y="472440"/>
                </a:lnTo>
                <a:lnTo>
                  <a:pt x="1560207" y="472440"/>
                </a:lnTo>
                <a:lnTo>
                  <a:pt x="1560207" y="0"/>
                </a:lnTo>
                <a:lnTo>
                  <a:pt x="1531835" y="0"/>
                </a:lnTo>
                <a:lnTo>
                  <a:pt x="1531835" y="472440"/>
                </a:lnTo>
                <a:lnTo>
                  <a:pt x="1049591" y="472440"/>
                </a:lnTo>
                <a:lnTo>
                  <a:pt x="1049591" y="0"/>
                </a:lnTo>
                <a:lnTo>
                  <a:pt x="1021232" y="0"/>
                </a:lnTo>
                <a:lnTo>
                  <a:pt x="1021232" y="472440"/>
                </a:lnTo>
                <a:lnTo>
                  <a:pt x="538988" y="472440"/>
                </a:lnTo>
                <a:lnTo>
                  <a:pt x="538988" y="0"/>
                </a:lnTo>
                <a:lnTo>
                  <a:pt x="510616" y="0"/>
                </a:lnTo>
                <a:lnTo>
                  <a:pt x="510616" y="472440"/>
                </a:lnTo>
                <a:lnTo>
                  <a:pt x="28371" y="472440"/>
                </a:lnTo>
                <a:lnTo>
                  <a:pt x="28371" y="0"/>
                </a:lnTo>
                <a:lnTo>
                  <a:pt x="0" y="0"/>
                </a:lnTo>
                <a:lnTo>
                  <a:pt x="0" y="2528570"/>
                </a:lnTo>
                <a:lnTo>
                  <a:pt x="28371" y="2528570"/>
                </a:lnTo>
                <a:lnTo>
                  <a:pt x="28371" y="2033270"/>
                </a:lnTo>
                <a:lnTo>
                  <a:pt x="510616" y="2033270"/>
                </a:lnTo>
                <a:lnTo>
                  <a:pt x="510616" y="2529141"/>
                </a:lnTo>
                <a:lnTo>
                  <a:pt x="14185" y="2529141"/>
                </a:lnTo>
                <a:lnTo>
                  <a:pt x="14185" y="2543111"/>
                </a:lnTo>
                <a:lnTo>
                  <a:pt x="0" y="2543111"/>
                </a:lnTo>
                <a:lnTo>
                  <a:pt x="0" y="2557081"/>
                </a:lnTo>
                <a:lnTo>
                  <a:pt x="0" y="3039681"/>
                </a:lnTo>
                <a:lnTo>
                  <a:pt x="0" y="5095811"/>
                </a:lnTo>
                <a:lnTo>
                  <a:pt x="28371" y="5095811"/>
                </a:lnTo>
                <a:lnTo>
                  <a:pt x="28371" y="4600511"/>
                </a:lnTo>
                <a:lnTo>
                  <a:pt x="510616" y="4600511"/>
                </a:lnTo>
                <a:lnTo>
                  <a:pt x="510616" y="5096370"/>
                </a:lnTo>
                <a:lnTo>
                  <a:pt x="14185" y="5096370"/>
                </a:lnTo>
                <a:lnTo>
                  <a:pt x="14185" y="5110340"/>
                </a:lnTo>
                <a:lnTo>
                  <a:pt x="0" y="5110340"/>
                </a:lnTo>
                <a:lnTo>
                  <a:pt x="0" y="5124310"/>
                </a:lnTo>
                <a:lnTo>
                  <a:pt x="0" y="5606910"/>
                </a:lnTo>
                <a:lnTo>
                  <a:pt x="0" y="7167740"/>
                </a:lnTo>
                <a:lnTo>
                  <a:pt x="2567241" y="7167740"/>
                </a:lnTo>
                <a:lnTo>
                  <a:pt x="2567241" y="7138530"/>
                </a:lnTo>
                <a:lnTo>
                  <a:pt x="28371" y="7138530"/>
                </a:lnTo>
                <a:lnTo>
                  <a:pt x="28371" y="6657200"/>
                </a:lnTo>
                <a:lnTo>
                  <a:pt x="2567241" y="6657200"/>
                </a:lnTo>
                <a:lnTo>
                  <a:pt x="2567241" y="6627990"/>
                </a:lnTo>
                <a:lnTo>
                  <a:pt x="28371" y="6627990"/>
                </a:lnTo>
                <a:lnTo>
                  <a:pt x="28371" y="6145390"/>
                </a:lnTo>
                <a:lnTo>
                  <a:pt x="2567241" y="6145390"/>
                </a:lnTo>
                <a:lnTo>
                  <a:pt x="2567241" y="6117450"/>
                </a:lnTo>
                <a:lnTo>
                  <a:pt x="28371" y="6117450"/>
                </a:lnTo>
                <a:lnTo>
                  <a:pt x="28371" y="5634850"/>
                </a:lnTo>
                <a:lnTo>
                  <a:pt x="2567241" y="5634850"/>
                </a:lnTo>
                <a:lnTo>
                  <a:pt x="2567241" y="5606910"/>
                </a:lnTo>
                <a:lnTo>
                  <a:pt x="28371" y="5606910"/>
                </a:lnTo>
                <a:lnTo>
                  <a:pt x="28371" y="5124310"/>
                </a:lnTo>
                <a:lnTo>
                  <a:pt x="1127302" y="5124310"/>
                </a:lnTo>
                <a:lnTo>
                  <a:pt x="1127302" y="5110340"/>
                </a:lnTo>
                <a:lnTo>
                  <a:pt x="1127302" y="5096370"/>
                </a:lnTo>
                <a:lnTo>
                  <a:pt x="1049591" y="5096370"/>
                </a:lnTo>
                <a:lnTo>
                  <a:pt x="1049591" y="4600511"/>
                </a:lnTo>
                <a:lnTo>
                  <a:pt x="1127302" y="4600511"/>
                </a:lnTo>
                <a:lnTo>
                  <a:pt x="1127302" y="4571301"/>
                </a:lnTo>
                <a:lnTo>
                  <a:pt x="1049591" y="4571301"/>
                </a:lnTo>
                <a:lnTo>
                  <a:pt x="1049591" y="4089971"/>
                </a:lnTo>
                <a:lnTo>
                  <a:pt x="1531835" y="4089971"/>
                </a:lnTo>
                <a:lnTo>
                  <a:pt x="1531835" y="4104335"/>
                </a:lnTo>
                <a:lnTo>
                  <a:pt x="1560207" y="4104335"/>
                </a:lnTo>
                <a:lnTo>
                  <a:pt x="1560207" y="4089971"/>
                </a:lnTo>
                <a:lnTo>
                  <a:pt x="2042452" y="4089971"/>
                </a:lnTo>
                <a:lnTo>
                  <a:pt x="2042452" y="4104335"/>
                </a:lnTo>
                <a:lnTo>
                  <a:pt x="2070811" y="4104335"/>
                </a:lnTo>
                <a:lnTo>
                  <a:pt x="2070811" y="4089971"/>
                </a:lnTo>
                <a:lnTo>
                  <a:pt x="2567241" y="4089971"/>
                </a:lnTo>
                <a:lnTo>
                  <a:pt x="2567241" y="4060761"/>
                </a:lnTo>
                <a:lnTo>
                  <a:pt x="2070811" y="4060761"/>
                </a:lnTo>
                <a:lnTo>
                  <a:pt x="2070811" y="3578720"/>
                </a:lnTo>
                <a:lnTo>
                  <a:pt x="2042452" y="3578720"/>
                </a:lnTo>
                <a:lnTo>
                  <a:pt x="2042452" y="4060761"/>
                </a:lnTo>
                <a:lnTo>
                  <a:pt x="1560207" y="4060761"/>
                </a:lnTo>
                <a:lnTo>
                  <a:pt x="1560207" y="3578720"/>
                </a:lnTo>
                <a:lnTo>
                  <a:pt x="1531835" y="3578720"/>
                </a:lnTo>
                <a:lnTo>
                  <a:pt x="1531835" y="4060761"/>
                </a:lnTo>
                <a:lnTo>
                  <a:pt x="1049591" y="4060761"/>
                </a:lnTo>
                <a:lnTo>
                  <a:pt x="1049591" y="3578720"/>
                </a:lnTo>
                <a:lnTo>
                  <a:pt x="1021232" y="3578720"/>
                </a:lnTo>
                <a:lnTo>
                  <a:pt x="1021232" y="5096370"/>
                </a:lnTo>
                <a:lnTo>
                  <a:pt x="538988" y="5096370"/>
                </a:lnTo>
                <a:lnTo>
                  <a:pt x="538988" y="4600511"/>
                </a:lnTo>
                <a:lnTo>
                  <a:pt x="1021232" y="4600511"/>
                </a:lnTo>
                <a:lnTo>
                  <a:pt x="1021232" y="4571301"/>
                </a:lnTo>
                <a:lnTo>
                  <a:pt x="538988" y="4571301"/>
                </a:lnTo>
                <a:lnTo>
                  <a:pt x="538988" y="4089971"/>
                </a:lnTo>
                <a:lnTo>
                  <a:pt x="1021232" y="4089971"/>
                </a:lnTo>
                <a:lnTo>
                  <a:pt x="1021232" y="4060761"/>
                </a:lnTo>
                <a:lnTo>
                  <a:pt x="538988" y="4060761"/>
                </a:lnTo>
                <a:lnTo>
                  <a:pt x="538988" y="3578720"/>
                </a:lnTo>
                <a:lnTo>
                  <a:pt x="510616" y="3578720"/>
                </a:lnTo>
                <a:lnTo>
                  <a:pt x="510616" y="4060761"/>
                </a:lnTo>
                <a:lnTo>
                  <a:pt x="510616" y="4089971"/>
                </a:lnTo>
                <a:lnTo>
                  <a:pt x="510616" y="4571301"/>
                </a:lnTo>
                <a:lnTo>
                  <a:pt x="28371" y="4571301"/>
                </a:lnTo>
                <a:lnTo>
                  <a:pt x="28371" y="4089971"/>
                </a:lnTo>
                <a:lnTo>
                  <a:pt x="510616" y="4089971"/>
                </a:lnTo>
                <a:lnTo>
                  <a:pt x="510616" y="4060761"/>
                </a:lnTo>
                <a:lnTo>
                  <a:pt x="28371" y="4060761"/>
                </a:lnTo>
                <a:lnTo>
                  <a:pt x="28371" y="3578161"/>
                </a:lnTo>
                <a:lnTo>
                  <a:pt x="2567241" y="3578161"/>
                </a:lnTo>
                <a:lnTo>
                  <a:pt x="2567241" y="3550221"/>
                </a:lnTo>
                <a:lnTo>
                  <a:pt x="2070811" y="3550221"/>
                </a:lnTo>
                <a:lnTo>
                  <a:pt x="2070811" y="3068116"/>
                </a:lnTo>
                <a:lnTo>
                  <a:pt x="2042452" y="3068116"/>
                </a:lnTo>
                <a:lnTo>
                  <a:pt x="2042452" y="3550221"/>
                </a:lnTo>
                <a:lnTo>
                  <a:pt x="1560207" y="3550221"/>
                </a:lnTo>
                <a:lnTo>
                  <a:pt x="1560207" y="3068116"/>
                </a:lnTo>
                <a:lnTo>
                  <a:pt x="1531835" y="3068116"/>
                </a:lnTo>
                <a:lnTo>
                  <a:pt x="1531835" y="3550221"/>
                </a:lnTo>
                <a:lnTo>
                  <a:pt x="1049591" y="3550221"/>
                </a:lnTo>
                <a:lnTo>
                  <a:pt x="1049591" y="3068116"/>
                </a:lnTo>
                <a:lnTo>
                  <a:pt x="1021232" y="3068116"/>
                </a:lnTo>
                <a:lnTo>
                  <a:pt x="1021232" y="3550221"/>
                </a:lnTo>
                <a:lnTo>
                  <a:pt x="538988" y="3550221"/>
                </a:lnTo>
                <a:lnTo>
                  <a:pt x="538988" y="3068116"/>
                </a:lnTo>
                <a:lnTo>
                  <a:pt x="510616" y="3068116"/>
                </a:lnTo>
                <a:lnTo>
                  <a:pt x="510616" y="3550221"/>
                </a:lnTo>
                <a:lnTo>
                  <a:pt x="28371" y="3550221"/>
                </a:lnTo>
                <a:lnTo>
                  <a:pt x="28371" y="3067621"/>
                </a:lnTo>
                <a:lnTo>
                  <a:pt x="2567241" y="3067621"/>
                </a:lnTo>
                <a:lnTo>
                  <a:pt x="2567241" y="3039681"/>
                </a:lnTo>
                <a:lnTo>
                  <a:pt x="2070811" y="3039681"/>
                </a:lnTo>
                <a:lnTo>
                  <a:pt x="2070811" y="2557500"/>
                </a:lnTo>
                <a:lnTo>
                  <a:pt x="2042452" y="2557500"/>
                </a:lnTo>
                <a:lnTo>
                  <a:pt x="2042452" y="3039681"/>
                </a:lnTo>
                <a:lnTo>
                  <a:pt x="1560207" y="3039681"/>
                </a:lnTo>
                <a:lnTo>
                  <a:pt x="1560207" y="2557500"/>
                </a:lnTo>
                <a:lnTo>
                  <a:pt x="1531835" y="2557500"/>
                </a:lnTo>
                <a:lnTo>
                  <a:pt x="1531835" y="3039681"/>
                </a:lnTo>
                <a:lnTo>
                  <a:pt x="1049591" y="3039681"/>
                </a:lnTo>
                <a:lnTo>
                  <a:pt x="1049591" y="2557500"/>
                </a:lnTo>
                <a:lnTo>
                  <a:pt x="1021232" y="2557500"/>
                </a:lnTo>
                <a:lnTo>
                  <a:pt x="1021232" y="3039681"/>
                </a:lnTo>
                <a:lnTo>
                  <a:pt x="538988" y="3039681"/>
                </a:lnTo>
                <a:lnTo>
                  <a:pt x="538988" y="2557500"/>
                </a:lnTo>
                <a:lnTo>
                  <a:pt x="510616" y="2557500"/>
                </a:lnTo>
                <a:lnTo>
                  <a:pt x="510616" y="3039681"/>
                </a:lnTo>
                <a:lnTo>
                  <a:pt x="28371" y="3039681"/>
                </a:lnTo>
                <a:lnTo>
                  <a:pt x="28371" y="2557081"/>
                </a:lnTo>
                <a:lnTo>
                  <a:pt x="2567241" y="2557081"/>
                </a:lnTo>
                <a:lnTo>
                  <a:pt x="2567241" y="2543111"/>
                </a:lnTo>
                <a:lnTo>
                  <a:pt x="2567241" y="2529141"/>
                </a:lnTo>
                <a:lnTo>
                  <a:pt x="2070811" y="2529141"/>
                </a:lnTo>
                <a:lnTo>
                  <a:pt x="2070811" y="2033270"/>
                </a:lnTo>
                <a:lnTo>
                  <a:pt x="2567241" y="2033270"/>
                </a:lnTo>
                <a:lnTo>
                  <a:pt x="2567241" y="2004060"/>
                </a:lnTo>
                <a:lnTo>
                  <a:pt x="2070811" y="2004060"/>
                </a:lnTo>
                <a:lnTo>
                  <a:pt x="2070811" y="1522730"/>
                </a:lnTo>
                <a:lnTo>
                  <a:pt x="2567241" y="1522730"/>
                </a:lnTo>
                <a:lnTo>
                  <a:pt x="2567241" y="1521625"/>
                </a:lnTo>
                <a:lnTo>
                  <a:pt x="2567241" y="1493520"/>
                </a:lnTo>
                <a:lnTo>
                  <a:pt x="2042452" y="1493520"/>
                </a:lnTo>
                <a:lnTo>
                  <a:pt x="2042452" y="1522730"/>
                </a:lnTo>
                <a:lnTo>
                  <a:pt x="2042452" y="2004060"/>
                </a:lnTo>
                <a:lnTo>
                  <a:pt x="2042452" y="2033270"/>
                </a:lnTo>
                <a:lnTo>
                  <a:pt x="2042452" y="2529141"/>
                </a:lnTo>
                <a:lnTo>
                  <a:pt x="1560207" y="2529141"/>
                </a:lnTo>
                <a:lnTo>
                  <a:pt x="1560207" y="2033270"/>
                </a:lnTo>
                <a:lnTo>
                  <a:pt x="2042452" y="2033270"/>
                </a:lnTo>
                <a:lnTo>
                  <a:pt x="2042452" y="2004060"/>
                </a:lnTo>
                <a:lnTo>
                  <a:pt x="1560207" y="2004060"/>
                </a:lnTo>
                <a:lnTo>
                  <a:pt x="1560207" y="1522730"/>
                </a:lnTo>
                <a:lnTo>
                  <a:pt x="2042452" y="1522730"/>
                </a:lnTo>
                <a:lnTo>
                  <a:pt x="2042452" y="1493520"/>
                </a:lnTo>
                <a:lnTo>
                  <a:pt x="1560207" y="1493520"/>
                </a:lnTo>
                <a:lnTo>
                  <a:pt x="1560207" y="1011491"/>
                </a:lnTo>
                <a:lnTo>
                  <a:pt x="1531835" y="1011491"/>
                </a:lnTo>
                <a:lnTo>
                  <a:pt x="1531835" y="2529141"/>
                </a:lnTo>
                <a:lnTo>
                  <a:pt x="1049591" y="2529141"/>
                </a:lnTo>
                <a:lnTo>
                  <a:pt x="1049591" y="2033270"/>
                </a:lnTo>
                <a:lnTo>
                  <a:pt x="1531835" y="2033270"/>
                </a:lnTo>
                <a:lnTo>
                  <a:pt x="1531835" y="2004060"/>
                </a:lnTo>
                <a:lnTo>
                  <a:pt x="1049591" y="2004060"/>
                </a:lnTo>
                <a:lnTo>
                  <a:pt x="1049591" y="1522730"/>
                </a:lnTo>
                <a:lnTo>
                  <a:pt x="1531835" y="1522730"/>
                </a:lnTo>
                <a:lnTo>
                  <a:pt x="1531835" y="1493520"/>
                </a:lnTo>
                <a:lnTo>
                  <a:pt x="1049591" y="1493520"/>
                </a:lnTo>
                <a:lnTo>
                  <a:pt x="1049591" y="1011491"/>
                </a:lnTo>
                <a:lnTo>
                  <a:pt x="1021232" y="1011491"/>
                </a:lnTo>
                <a:lnTo>
                  <a:pt x="1021232" y="2529141"/>
                </a:lnTo>
                <a:lnTo>
                  <a:pt x="538988" y="2529141"/>
                </a:lnTo>
                <a:lnTo>
                  <a:pt x="538988" y="2033270"/>
                </a:lnTo>
                <a:lnTo>
                  <a:pt x="1021232" y="2033270"/>
                </a:lnTo>
                <a:lnTo>
                  <a:pt x="1021232" y="2004060"/>
                </a:lnTo>
                <a:lnTo>
                  <a:pt x="538988" y="2004060"/>
                </a:lnTo>
                <a:lnTo>
                  <a:pt x="538988" y="1522730"/>
                </a:lnTo>
                <a:lnTo>
                  <a:pt x="1021232" y="1522730"/>
                </a:lnTo>
                <a:lnTo>
                  <a:pt x="1021232" y="1493520"/>
                </a:lnTo>
                <a:lnTo>
                  <a:pt x="538988" y="1493520"/>
                </a:lnTo>
                <a:lnTo>
                  <a:pt x="538988" y="1011491"/>
                </a:lnTo>
                <a:lnTo>
                  <a:pt x="510616" y="1011491"/>
                </a:lnTo>
                <a:lnTo>
                  <a:pt x="510616" y="1493520"/>
                </a:lnTo>
                <a:lnTo>
                  <a:pt x="510616" y="1522730"/>
                </a:lnTo>
                <a:lnTo>
                  <a:pt x="510616" y="2004060"/>
                </a:lnTo>
                <a:lnTo>
                  <a:pt x="28371" y="2004060"/>
                </a:lnTo>
                <a:lnTo>
                  <a:pt x="28371" y="1522730"/>
                </a:lnTo>
                <a:lnTo>
                  <a:pt x="510616" y="1522730"/>
                </a:lnTo>
                <a:lnTo>
                  <a:pt x="510616" y="1493520"/>
                </a:lnTo>
                <a:lnTo>
                  <a:pt x="28371" y="1493520"/>
                </a:lnTo>
                <a:lnTo>
                  <a:pt x="28371" y="1010920"/>
                </a:lnTo>
                <a:lnTo>
                  <a:pt x="2567241" y="1010920"/>
                </a:lnTo>
                <a:lnTo>
                  <a:pt x="2567241" y="982980"/>
                </a:lnTo>
                <a:lnTo>
                  <a:pt x="2070811" y="982980"/>
                </a:lnTo>
                <a:lnTo>
                  <a:pt x="2070811" y="500875"/>
                </a:lnTo>
                <a:lnTo>
                  <a:pt x="2042452" y="500875"/>
                </a:lnTo>
                <a:lnTo>
                  <a:pt x="2042452" y="982980"/>
                </a:lnTo>
                <a:lnTo>
                  <a:pt x="1560207" y="982980"/>
                </a:lnTo>
                <a:lnTo>
                  <a:pt x="1560207" y="500875"/>
                </a:lnTo>
                <a:lnTo>
                  <a:pt x="1531835" y="500875"/>
                </a:lnTo>
                <a:lnTo>
                  <a:pt x="1531835" y="982980"/>
                </a:lnTo>
                <a:lnTo>
                  <a:pt x="1049591" y="982980"/>
                </a:lnTo>
                <a:lnTo>
                  <a:pt x="1049591" y="500875"/>
                </a:lnTo>
                <a:lnTo>
                  <a:pt x="1021232" y="500875"/>
                </a:lnTo>
                <a:lnTo>
                  <a:pt x="1021232" y="982980"/>
                </a:lnTo>
                <a:lnTo>
                  <a:pt x="538988" y="982980"/>
                </a:lnTo>
                <a:lnTo>
                  <a:pt x="538988" y="500875"/>
                </a:lnTo>
                <a:lnTo>
                  <a:pt x="510616" y="500875"/>
                </a:lnTo>
                <a:lnTo>
                  <a:pt x="510616" y="982980"/>
                </a:lnTo>
                <a:lnTo>
                  <a:pt x="28371" y="982980"/>
                </a:lnTo>
                <a:lnTo>
                  <a:pt x="28371" y="500380"/>
                </a:lnTo>
                <a:lnTo>
                  <a:pt x="2567241" y="500380"/>
                </a:lnTo>
                <a:lnTo>
                  <a:pt x="2567241" y="4724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85"/>
          <p:cNvSpPr/>
          <p:nvPr/>
        </p:nvSpPr>
        <p:spPr>
          <a:xfrm>
            <a:off x="10243550" y="3416503"/>
            <a:ext cx="1711537" cy="2417657"/>
          </a:xfrm>
          <a:custGeom>
            <a:avLst/>
            <a:gdLst/>
            <a:ahLst/>
            <a:cxnLst/>
            <a:rect l="l" t="t" r="r" b="b"/>
            <a:pathLst>
              <a:path w="2567305" h="3626484" extrusionOk="0">
                <a:moveTo>
                  <a:pt x="538988" y="1021219"/>
                </a:moveTo>
                <a:lnTo>
                  <a:pt x="510616" y="1021219"/>
                </a:lnTo>
                <a:lnTo>
                  <a:pt x="510616" y="1503464"/>
                </a:lnTo>
                <a:lnTo>
                  <a:pt x="538988" y="1503464"/>
                </a:lnTo>
                <a:lnTo>
                  <a:pt x="538988" y="1021219"/>
                </a:lnTo>
                <a:close/>
              </a:path>
              <a:path w="2567305" h="3626484" extrusionOk="0">
                <a:moveTo>
                  <a:pt x="538988" y="510603"/>
                </a:moveTo>
                <a:lnTo>
                  <a:pt x="510616" y="510603"/>
                </a:lnTo>
                <a:lnTo>
                  <a:pt x="510616" y="992847"/>
                </a:lnTo>
                <a:lnTo>
                  <a:pt x="538988" y="992847"/>
                </a:lnTo>
                <a:lnTo>
                  <a:pt x="538988" y="510603"/>
                </a:lnTo>
                <a:close/>
              </a:path>
              <a:path w="2567305" h="3626484" extrusionOk="0">
                <a:moveTo>
                  <a:pt x="538988" y="0"/>
                </a:moveTo>
                <a:lnTo>
                  <a:pt x="510616" y="0"/>
                </a:lnTo>
                <a:lnTo>
                  <a:pt x="510616" y="482244"/>
                </a:lnTo>
                <a:lnTo>
                  <a:pt x="538988" y="482244"/>
                </a:lnTo>
                <a:lnTo>
                  <a:pt x="538988" y="0"/>
                </a:lnTo>
                <a:close/>
              </a:path>
              <a:path w="2567305" h="3626484" extrusionOk="0">
                <a:moveTo>
                  <a:pt x="1049591" y="1021219"/>
                </a:moveTo>
                <a:lnTo>
                  <a:pt x="1021232" y="1021219"/>
                </a:lnTo>
                <a:lnTo>
                  <a:pt x="1021232" y="1503464"/>
                </a:lnTo>
                <a:lnTo>
                  <a:pt x="1049591" y="1503464"/>
                </a:lnTo>
                <a:lnTo>
                  <a:pt x="1049591" y="1021219"/>
                </a:lnTo>
                <a:close/>
              </a:path>
              <a:path w="2567305" h="3626484" extrusionOk="0">
                <a:moveTo>
                  <a:pt x="1049591" y="510603"/>
                </a:moveTo>
                <a:lnTo>
                  <a:pt x="1021232" y="510603"/>
                </a:lnTo>
                <a:lnTo>
                  <a:pt x="1021232" y="992847"/>
                </a:lnTo>
                <a:lnTo>
                  <a:pt x="1049591" y="992847"/>
                </a:lnTo>
                <a:lnTo>
                  <a:pt x="1049591" y="510603"/>
                </a:lnTo>
                <a:close/>
              </a:path>
              <a:path w="2567305" h="3626484" extrusionOk="0">
                <a:moveTo>
                  <a:pt x="1049591" y="0"/>
                </a:moveTo>
                <a:lnTo>
                  <a:pt x="1021232" y="0"/>
                </a:lnTo>
                <a:lnTo>
                  <a:pt x="1021232" y="482244"/>
                </a:lnTo>
                <a:lnTo>
                  <a:pt x="1049591" y="482244"/>
                </a:lnTo>
                <a:lnTo>
                  <a:pt x="1049591" y="0"/>
                </a:lnTo>
                <a:close/>
              </a:path>
              <a:path w="2567305" h="3626484" extrusionOk="0">
                <a:moveTo>
                  <a:pt x="1560207" y="1021219"/>
                </a:moveTo>
                <a:lnTo>
                  <a:pt x="1531835" y="1021219"/>
                </a:lnTo>
                <a:lnTo>
                  <a:pt x="1531835" y="1503464"/>
                </a:lnTo>
                <a:lnTo>
                  <a:pt x="1560207" y="1503464"/>
                </a:lnTo>
                <a:lnTo>
                  <a:pt x="1560207" y="1021219"/>
                </a:lnTo>
                <a:close/>
              </a:path>
              <a:path w="2567305" h="3626484" extrusionOk="0">
                <a:moveTo>
                  <a:pt x="1560207" y="510603"/>
                </a:moveTo>
                <a:lnTo>
                  <a:pt x="1531835" y="510603"/>
                </a:lnTo>
                <a:lnTo>
                  <a:pt x="1531835" y="992847"/>
                </a:lnTo>
                <a:lnTo>
                  <a:pt x="1560207" y="992847"/>
                </a:lnTo>
                <a:lnTo>
                  <a:pt x="1560207" y="510603"/>
                </a:lnTo>
                <a:close/>
              </a:path>
              <a:path w="2567305" h="3626484" extrusionOk="0">
                <a:moveTo>
                  <a:pt x="1560207" y="12471"/>
                </a:moveTo>
                <a:lnTo>
                  <a:pt x="1531835" y="12471"/>
                </a:lnTo>
                <a:lnTo>
                  <a:pt x="1531835" y="482244"/>
                </a:lnTo>
                <a:lnTo>
                  <a:pt x="1560207" y="482244"/>
                </a:lnTo>
                <a:lnTo>
                  <a:pt x="1560207" y="12471"/>
                </a:lnTo>
                <a:close/>
              </a:path>
              <a:path w="2567305" h="3626484" extrusionOk="0">
                <a:moveTo>
                  <a:pt x="2070811" y="1021219"/>
                </a:moveTo>
                <a:lnTo>
                  <a:pt x="2042452" y="1021219"/>
                </a:lnTo>
                <a:lnTo>
                  <a:pt x="2042452" y="1503464"/>
                </a:lnTo>
                <a:lnTo>
                  <a:pt x="2070811" y="1503464"/>
                </a:lnTo>
                <a:lnTo>
                  <a:pt x="2070811" y="1021219"/>
                </a:lnTo>
                <a:close/>
              </a:path>
              <a:path w="2567305" h="3626484" extrusionOk="0">
                <a:moveTo>
                  <a:pt x="2070811" y="510603"/>
                </a:moveTo>
                <a:lnTo>
                  <a:pt x="2042452" y="510603"/>
                </a:lnTo>
                <a:lnTo>
                  <a:pt x="2042452" y="992847"/>
                </a:lnTo>
                <a:lnTo>
                  <a:pt x="2070811" y="992847"/>
                </a:lnTo>
                <a:lnTo>
                  <a:pt x="2070811" y="510603"/>
                </a:lnTo>
                <a:close/>
              </a:path>
              <a:path w="2567305" h="3626484" extrusionOk="0">
                <a:moveTo>
                  <a:pt x="2070811" y="12471"/>
                </a:moveTo>
                <a:lnTo>
                  <a:pt x="2042452" y="12471"/>
                </a:lnTo>
                <a:lnTo>
                  <a:pt x="2042452" y="482244"/>
                </a:lnTo>
                <a:lnTo>
                  <a:pt x="2070811" y="482244"/>
                </a:lnTo>
                <a:lnTo>
                  <a:pt x="2070811" y="12471"/>
                </a:lnTo>
                <a:close/>
              </a:path>
              <a:path w="2567305" h="3626484" extrusionOk="0">
                <a:moveTo>
                  <a:pt x="2567241" y="2013788"/>
                </a:moveTo>
                <a:lnTo>
                  <a:pt x="2070811" y="2013788"/>
                </a:lnTo>
                <a:lnTo>
                  <a:pt x="2070811" y="1531835"/>
                </a:lnTo>
                <a:lnTo>
                  <a:pt x="2042452" y="1531835"/>
                </a:lnTo>
                <a:lnTo>
                  <a:pt x="2042452" y="2013788"/>
                </a:lnTo>
                <a:lnTo>
                  <a:pt x="2042452" y="2042998"/>
                </a:lnTo>
                <a:lnTo>
                  <a:pt x="2042452" y="2538869"/>
                </a:lnTo>
                <a:lnTo>
                  <a:pt x="1560207" y="2538869"/>
                </a:lnTo>
                <a:lnTo>
                  <a:pt x="1560207" y="2042998"/>
                </a:lnTo>
                <a:lnTo>
                  <a:pt x="2042452" y="2042998"/>
                </a:lnTo>
                <a:lnTo>
                  <a:pt x="2042452" y="2013788"/>
                </a:lnTo>
                <a:lnTo>
                  <a:pt x="1560207" y="2013788"/>
                </a:lnTo>
                <a:lnTo>
                  <a:pt x="1560207" y="1531835"/>
                </a:lnTo>
                <a:lnTo>
                  <a:pt x="1531835" y="1531835"/>
                </a:lnTo>
                <a:lnTo>
                  <a:pt x="1531835" y="2013788"/>
                </a:lnTo>
                <a:lnTo>
                  <a:pt x="1531835" y="2042998"/>
                </a:lnTo>
                <a:lnTo>
                  <a:pt x="1531835" y="2538869"/>
                </a:lnTo>
                <a:lnTo>
                  <a:pt x="1049591" y="2538869"/>
                </a:lnTo>
                <a:lnTo>
                  <a:pt x="1049591" y="2042998"/>
                </a:lnTo>
                <a:lnTo>
                  <a:pt x="1531835" y="2042998"/>
                </a:lnTo>
                <a:lnTo>
                  <a:pt x="1531835" y="2013788"/>
                </a:lnTo>
                <a:lnTo>
                  <a:pt x="1049591" y="2013788"/>
                </a:lnTo>
                <a:lnTo>
                  <a:pt x="1049591" y="1531835"/>
                </a:lnTo>
                <a:lnTo>
                  <a:pt x="1021232" y="1531835"/>
                </a:lnTo>
                <a:lnTo>
                  <a:pt x="1021232" y="2013788"/>
                </a:lnTo>
                <a:lnTo>
                  <a:pt x="1021232" y="2042998"/>
                </a:lnTo>
                <a:lnTo>
                  <a:pt x="1021232" y="2538869"/>
                </a:lnTo>
                <a:lnTo>
                  <a:pt x="538988" y="2538869"/>
                </a:lnTo>
                <a:lnTo>
                  <a:pt x="538988" y="2042998"/>
                </a:lnTo>
                <a:lnTo>
                  <a:pt x="1021232" y="2042998"/>
                </a:lnTo>
                <a:lnTo>
                  <a:pt x="1021232" y="2013788"/>
                </a:lnTo>
                <a:lnTo>
                  <a:pt x="538988" y="2013788"/>
                </a:lnTo>
                <a:lnTo>
                  <a:pt x="538988" y="1531835"/>
                </a:lnTo>
                <a:lnTo>
                  <a:pt x="510616" y="1531835"/>
                </a:lnTo>
                <a:lnTo>
                  <a:pt x="510616" y="2013788"/>
                </a:lnTo>
                <a:lnTo>
                  <a:pt x="0" y="2013788"/>
                </a:lnTo>
                <a:lnTo>
                  <a:pt x="0" y="2042998"/>
                </a:lnTo>
                <a:lnTo>
                  <a:pt x="0" y="2538298"/>
                </a:lnTo>
                <a:lnTo>
                  <a:pt x="28371" y="2538298"/>
                </a:lnTo>
                <a:lnTo>
                  <a:pt x="28371" y="2042998"/>
                </a:lnTo>
                <a:lnTo>
                  <a:pt x="510616" y="2042998"/>
                </a:lnTo>
                <a:lnTo>
                  <a:pt x="510616" y="2538869"/>
                </a:lnTo>
                <a:lnTo>
                  <a:pt x="14185" y="2538869"/>
                </a:lnTo>
                <a:lnTo>
                  <a:pt x="14185" y="2552839"/>
                </a:lnTo>
                <a:lnTo>
                  <a:pt x="0" y="2552839"/>
                </a:lnTo>
                <a:lnTo>
                  <a:pt x="0" y="2566809"/>
                </a:lnTo>
                <a:lnTo>
                  <a:pt x="0" y="3049409"/>
                </a:lnTo>
                <a:lnTo>
                  <a:pt x="0" y="3077349"/>
                </a:lnTo>
                <a:lnTo>
                  <a:pt x="0" y="3559949"/>
                </a:lnTo>
                <a:lnTo>
                  <a:pt x="0" y="3587889"/>
                </a:lnTo>
                <a:lnTo>
                  <a:pt x="0" y="3626167"/>
                </a:lnTo>
                <a:lnTo>
                  <a:pt x="28371" y="3626167"/>
                </a:lnTo>
                <a:lnTo>
                  <a:pt x="28371" y="3587889"/>
                </a:lnTo>
                <a:lnTo>
                  <a:pt x="2567241" y="3587889"/>
                </a:lnTo>
                <a:lnTo>
                  <a:pt x="2567241" y="3559949"/>
                </a:lnTo>
                <a:lnTo>
                  <a:pt x="28371" y="3559949"/>
                </a:lnTo>
                <a:lnTo>
                  <a:pt x="28371" y="3077349"/>
                </a:lnTo>
                <a:lnTo>
                  <a:pt x="2567241" y="3077349"/>
                </a:lnTo>
                <a:lnTo>
                  <a:pt x="2567241" y="3049409"/>
                </a:lnTo>
                <a:lnTo>
                  <a:pt x="28371" y="3049409"/>
                </a:lnTo>
                <a:lnTo>
                  <a:pt x="28371" y="2566809"/>
                </a:lnTo>
                <a:lnTo>
                  <a:pt x="2567241" y="2566809"/>
                </a:lnTo>
                <a:lnTo>
                  <a:pt x="2567241" y="2552839"/>
                </a:lnTo>
                <a:lnTo>
                  <a:pt x="2567241" y="2538869"/>
                </a:lnTo>
                <a:lnTo>
                  <a:pt x="2070811" y="2538869"/>
                </a:lnTo>
                <a:lnTo>
                  <a:pt x="2070811" y="2042998"/>
                </a:lnTo>
                <a:lnTo>
                  <a:pt x="2567241" y="2042998"/>
                </a:lnTo>
                <a:lnTo>
                  <a:pt x="2567241" y="20137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5"/>
          <p:cNvSpPr/>
          <p:nvPr/>
        </p:nvSpPr>
        <p:spPr>
          <a:xfrm>
            <a:off x="10309375" y="6130158"/>
            <a:ext cx="1645920" cy="19473"/>
          </a:xfrm>
          <a:custGeom>
            <a:avLst/>
            <a:gdLst/>
            <a:ahLst/>
            <a:cxnLst/>
            <a:rect l="l" t="t" r="r" b="b"/>
            <a:pathLst>
              <a:path w="2468880" h="29209" extrusionOk="0">
                <a:moveTo>
                  <a:pt x="0" y="29209"/>
                </a:moveTo>
                <a:lnTo>
                  <a:pt x="2468510" y="29209"/>
                </a:lnTo>
                <a:lnTo>
                  <a:pt x="2468510" y="0"/>
                </a:lnTo>
                <a:lnTo>
                  <a:pt x="0" y="0"/>
                </a:lnTo>
                <a:lnTo>
                  <a:pt x="0" y="2920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5"/>
          <p:cNvSpPr/>
          <p:nvPr/>
        </p:nvSpPr>
        <p:spPr>
          <a:xfrm>
            <a:off x="10243550" y="6171514"/>
            <a:ext cx="1711537" cy="648970"/>
          </a:xfrm>
          <a:custGeom>
            <a:avLst/>
            <a:gdLst/>
            <a:ahLst/>
            <a:cxnLst/>
            <a:rect l="l" t="t" r="r" b="b"/>
            <a:pathLst>
              <a:path w="2567305" h="973454" extrusionOk="0">
                <a:moveTo>
                  <a:pt x="2567241" y="448513"/>
                </a:moveTo>
                <a:lnTo>
                  <a:pt x="28371" y="448513"/>
                </a:lnTo>
                <a:lnTo>
                  <a:pt x="28371" y="0"/>
                </a:lnTo>
                <a:lnTo>
                  <a:pt x="0" y="0"/>
                </a:lnTo>
                <a:lnTo>
                  <a:pt x="0" y="448513"/>
                </a:lnTo>
                <a:lnTo>
                  <a:pt x="0" y="477723"/>
                </a:lnTo>
                <a:lnTo>
                  <a:pt x="0" y="973023"/>
                </a:lnTo>
                <a:lnTo>
                  <a:pt x="28371" y="973023"/>
                </a:lnTo>
                <a:lnTo>
                  <a:pt x="28371" y="477723"/>
                </a:lnTo>
                <a:lnTo>
                  <a:pt x="2567241" y="477723"/>
                </a:lnTo>
                <a:lnTo>
                  <a:pt x="2567241" y="4485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5"/>
          <p:cNvSpPr/>
          <p:nvPr/>
        </p:nvSpPr>
        <p:spPr>
          <a:xfrm>
            <a:off x="10583964" y="5127989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5"/>
          <p:cNvSpPr/>
          <p:nvPr/>
        </p:nvSpPr>
        <p:spPr>
          <a:xfrm>
            <a:off x="10924371" y="5127989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5"/>
          <p:cNvSpPr/>
          <p:nvPr/>
        </p:nvSpPr>
        <p:spPr>
          <a:xfrm>
            <a:off x="11264779" y="5127989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85"/>
          <p:cNvSpPr/>
          <p:nvPr/>
        </p:nvSpPr>
        <p:spPr>
          <a:xfrm>
            <a:off x="11605186" y="5127989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5"/>
          <p:cNvSpPr/>
          <p:nvPr/>
        </p:nvSpPr>
        <p:spPr>
          <a:xfrm>
            <a:off x="10583964" y="5468397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85"/>
          <p:cNvSpPr/>
          <p:nvPr/>
        </p:nvSpPr>
        <p:spPr>
          <a:xfrm>
            <a:off x="10924371" y="5468397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5"/>
          <p:cNvSpPr/>
          <p:nvPr/>
        </p:nvSpPr>
        <p:spPr>
          <a:xfrm>
            <a:off x="11264779" y="5468397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85"/>
          <p:cNvSpPr/>
          <p:nvPr/>
        </p:nvSpPr>
        <p:spPr>
          <a:xfrm>
            <a:off x="11605186" y="5468397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5"/>
          <p:cNvSpPr/>
          <p:nvPr/>
        </p:nvSpPr>
        <p:spPr>
          <a:xfrm>
            <a:off x="10583964" y="5808804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5"/>
          <p:cNvSpPr/>
          <p:nvPr/>
        </p:nvSpPr>
        <p:spPr>
          <a:xfrm>
            <a:off x="10924371" y="5808804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5"/>
          <p:cNvSpPr/>
          <p:nvPr/>
        </p:nvSpPr>
        <p:spPr>
          <a:xfrm>
            <a:off x="11264779" y="5808804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5"/>
          <p:cNvSpPr/>
          <p:nvPr/>
        </p:nvSpPr>
        <p:spPr>
          <a:xfrm>
            <a:off x="11605186" y="5808804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5"/>
          <p:cNvSpPr/>
          <p:nvPr/>
        </p:nvSpPr>
        <p:spPr>
          <a:xfrm>
            <a:off x="10583964" y="6149212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5"/>
          <p:cNvSpPr/>
          <p:nvPr/>
        </p:nvSpPr>
        <p:spPr>
          <a:xfrm>
            <a:off x="10924371" y="6149212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5"/>
          <p:cNvSpPr/>
          <p:nvPr/>
        </p:nvSpPr>
        <p:spPr>
          <a:xfrm>
            <a:off x="11264779" y="6149212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5"/>
          <p:cNvSpPr/>
          <p:nvPr/>
        </p:nvSpPr>
        <p:spPr>
          <a:xfrm>
            <a:off x="11605186" y="6149212"/>
            <a:ext cx="19050" cy="321733"/>
          </a:xfrm>
          <a:custGeom>
            <a:avLst/>
            <a:gdLst/>
            <a:ahLst/>
            <a:cxnLst/>
            <a:rect l="l" t="t" r="r" b="b"/>
            <a:pathLst>
              <a:path w="28575" h="482600" extrusionOk="0">
                <a:moveTo>
                  <a:pt x="28367" y="482244"/>
                </a:moveTo>
                <a:lnTo>
                  <a:pt x="0" y="482244"/>
                </a:lnTo>
                <a:lnTo>
                  <a:pt x="0" y="0"/>
                </a:lnTo>
                <a:lnTo>
                  <a:pt x="28367" y="0"/>
                </a:lnTo>
                <a:lnTo>
                  <a:pt x="28367" y="482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5"/>
          <p:cNvSpPr/>
          <p:nvPr/>
        </p:nvSpPr>
        <p:spPr>
          <a:xfrm>
            <a:off x="10583964" y="6489620"/>
            <a:ext cx="19050" cy="331047"/>
          </a:xfrm>
          <a:custGeom>
            <a:avLst/>
            <a:gdLst/>
            <a:ahLst/>
            <a:cxnLst/>
            <a:rect l="l" t="t" r="r" b="b"/>
            <a:pathLst>
              <a:path w="28575" h="496570" extrusionOk="0">
                <a:moveTo>
                  <a:pt x="28367" y="496427"/>
                </a:moveTo>
                <a:lnTo>
                  <a:pt x="0" y="496427"/>
                </a:lnTo>
                <a:lnTo>
                  <a:pt x="0" y="0"/>
                </a:lnTo>
                <a:lnTo>
                  <a:pt x="28367" y="0"/>
                </a:lnTo>
                <a:lnTo>
                  <a:pt x="28367" y="4964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5"/>
          <p:cNvSpPr/>
          <p:nvPr/>
        </p:nvSpPr>
        <p:spPr>
          <a:xfrm>
            <a:off x="10924371" y="6489620"/>
            <a:ext cx="19050" cy="331047"/>
          </a:xfrm>
          <a:custGeom>
            <a:avLst/>
            <a:gdLst/>
            <a:ahLst/>
            <a:cxnLst/>
            <a:rect l="l" t="t" r="r" b="b"/>
            <a:pathLst>
              <a:path w="28575" h="496570" extrusionOk="0">
                <a:moveTo>
                  <a:pt x="28367" y="496427"/>
                </a:moveTo>
                <a:lnTo>
                  <a:pt x="0" y="496427"/>
                </a:lnTo>
                <a:lnTo>
                  <a:pt x="0" y="0"/>
                </a:lnTo>
                <a:lnTo>
                  <a:pt x="28367" y="0"/>
                </a:lnTo>
                <a:lnTo>
                  <a:pt x="28367" y="4964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5"/>
          <p:cNvSpPr/>
          <p:nvPr/>
        </p:nvSpPr>
        <p:spPr>
          <a:xfrm>
            <a:off x="11264779" y="6489620"/>
            <a:ext cx="19050" cy="331047"/>
          </a:xfrm>
          <a:custGeom>
            <a:avLst/>
            <a:gdLst/>
            <a:ahLst/>
            <a:cxnLst/>
            <a:rect l="l" t="t" r="r" b="b"/>
            <a:pathLst>
              <a:path w="28575" h="496570" extrusionOk="0">
                <a:moveTo>
                  <a:pt x="28367" y="496427"/>
                </a:moveTo>
                <a:lnTo>
                  <a:pt x="0" y="496427"/>
                </a:lnTo>
                <a:lnTo>
                  <a:pt x="0" y="0"/>
                </a:lnTo>
                <a:lnTo>
                  <a:pt x="28367" y="0"/>
                </a:lnTo>
                <a:lnTo>
                  <a:pt x="28367" y="4964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5"/>
          <p:cNvSpPr/>
          <p:nvPr/>
        </p:nvSpPr>
        <p:spPr>
          <a:xfrm>
            <a:off x="10243550" y="6489624"/>
            <a:ext cx="1711537" cy="349673"/>
          </a:xfrm>
          <a:custGeom>
            <a:avLst/>
            <a:gdLst/>
            <a:ahLst/>
            <a:cxnLst/>
            <a:rect l="l" t="t" r="r" b="b"/>
            <a:pathLst>
              <a:path w="2567305" h="524509" extrusionOk="0">
                <a:moveTo>
                  <a:pt x="2567241" y="496430"/>
                </a:moveTo>
                <a:lnTo>
                  <a:pt x="2070811" y="496430"/>
                </a:lnTo>
                <a:lnTo>
                  <a:pt x="2070811" y="0"/>
                </a:lnTo>
                <a:lnTo>
                  <a:pt x="2042452" y="0"/>
                </a:lnTo>
                <a:lnTo>
                  <a:pt x="2042452" y="496430"/>
                </a:lnTo>
                <a:lnTo>
                  <a:pt x="14185" y="496430"/>
                </a:lnTo>
                <a:lnTo>
                  <a:pt x="14185" y="510400"/>
                </a:lnTo>
                <a:lnTo>
                  <a:pt x="0" y="510400"/>
                </a:lnTo>
                <a:lnTo>
                  <a:pt x="0" y="524370"/>
                </a:lnTo>
                <a:lnTo>
                  <a:pt x="2567241" y="524370"/>
                </a:lnTo>
                <a:lnTo>
                  <a:pt x="2567241" y="510400"/>
                </a:lnTo>
                <a:lnTo>
                  <a:pt x="2567241" y="4964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5"/>
          <p:cNvSpPr/>
          <p:nvPr/>
        </p:nvSpPr>
        <p:spPr>
          <a:xfrm>
            <a:off x="10243556" y="6839197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0" y="0"/>
                </a:moveTo>
                <a:lnTo>
                  <a:pt x="28366" y="0"/>
                </a:lnTo>
                <a:lnTo>
                  <a:pt x="28366" y="27939"/>
                </a:lnTo>
                <a:lnTo>
                  <a:pt x="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5"/>
          <p:cNvSpPr/>
          <p:nvPr/>
        </p:nvSpPr>
        <p:spPr>
          <a:xfrm>
            <a:off x="10583964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5"/>
          <p:cNvSpPr/>
          <p:nvPr/>
        </p:nvSpPr>
        <p:spPr>
          <a:xfrm>
            <a:off x="10924371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5"/>
          <p:cNvSpPr/>
          <p:nvPr/>
        </p:nvSpPr>
        <p:spPr>
          <a:xfrm>
            <a:off x="11264779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5"/>
          <p:cNvSpPr/>
          <p:nvPr/>
        </p:nvSpPr>
        <p:spPr>
          <a:xfrm>
            <a:off x="11605186" y="6839481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28367" y="27770"/>
                </a:moveTo>
                <a:lnTo>
                  <a:pt x="0" y="27770"/>
                </a:lnTo>
                <a:lnTo>
                  <a:pt x="0" y="0"/>
                </a:lnTo>
                <a:lnTo>
                  <a:pt x="28367" y="0"/>
                </a:lnTo>
                <a:lnTo>
                  <a:pt x="28367" y="27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85"/>
          <p:cNvSpPr/>
          <p:nvPr/>
        </p:nvSpPr>
        <p:spPr>
          <a:xfrm>
            <a:off x="11955043" y="8"/>
            <a:ext cx="237067" cy="6839373"/>
          </a:xfrm>
          <a:custGeom>
            <a:avLst/>
            <a:gdLst/>
            <a:ahLst/>
            <a:cxnLst/>
            <a:rect l="l" t="t" r="r" b="b"/>
            <a:pathLst>
              <a:path w="355600" h="10259060" extrusionOk="0">
                <a:moveTo>
                  <a:pt x="355422" y="10230853"/>
                </a:moveTo>
                <a:lnTo>
                  <a:pt x="14185" y="10230853"/>
                </a:lnTo>
                <a:lnTo>
                  <a:pt x="14185" y="10244823"/>
                </a:lnTo>
                <a:lnTo>
                  <a:pt x="0" y="10244823"/>
                </a:lnTo>
                <a:lnTo>
                  <a:pt x="0" y="10258793"/>
                </a:lnTo>
                <a:lnTo>
                  <a:pt x="355422" y="10258793"/>
                </a:lnTo>
                <a:lnTo>
                  <a:pt x="355422" y="10244823"/>
                </a:lnTo>
                <a:lnTo>
                  <a:pt x="355422" y="10230853"/>
                </a:lnTo>
                <a:close/>
              </a:path>
              <a:path w="355600" h="10259060" extrusionOk="0">
                <a:moveTo>
                  <a:pt x="355422" y="7663612"/>
                </a:moveTo>
                <a:lnTo>
                  <a:pt x="14185" y="7663612"/>
                </a:lnTo>
                <a:lnTo>
                  <a:pt x="14185" y="7677582"/>
                </a:lnTo>
                <a:lnTo>
                  <a:pt x="0" y="7677582"/>
                </a:lnTo>
                <a:lnTo>
                  <a:pt x="0" y="10230282"/>
                </a:lnTo>
                <a:lnTo>
                  <a:pt x="28371" y="10230282"/>
                </a:lnTo>
                <a:lnTo>
                  <a:pt x="28371" y="9734982"/>
                </a:lnTo>
                <a:lnTo>
                  <a:pt x="355422" y="9734982"/>
                </a:lnTo>
                <a:lnTo>
                  <a:pt x="355422" y="9705772"/>
                </a:lnTo>
                <a:lnTo>
                  <a:pt x="28371" y="9705772"/>
                </a:lnTo>
                <a:lnTo>
                  <a:pt x="28371" y="9224442"/>
                </a:lnTo>
                <a:lnTo>
                  <a:pt x="355422" y="9224442"/>
                </a:lnTo>
                <a:lnTo>
                  <a:pt x="355422" y="9195232"/>
                </a:lnTo>
                <a:lnTo>
                  <a:pt x="28371" y="9195232"/>
                </a:lnTo>
                <a:lnTo>
                  <a:pt x="28371" y="8712632"/>
                </a:lnTo>
                <a:lnTo>
                  <a:pt x="355422" y="8712632"/>
                </a:lnTo>
                <a:lnTo>
                  <a:pt x="355422" y="8684692"/>
                </a:lnTo>
                <a:lnTo>
                  <a:pt x="28371" y="8684692"/>
                </a:lnTo>
                <a:lnTo>
                  <a:pt x="28371" y="8202092"/>
                </a:lnTo>
                <a:lnTo>
                  <a:pt x="355422" y="8202092"/>
                </a:lnTo>
                <a:lnTo>
                  <a:pt x="355422" y="8174152"/>
                </a:lnTo>
                <a:lnTo>
                  <a:pt x="28371" y="8174152"/>
                </a:lnTo>
                <a:lnTo>
                  <a:pt x="28371" y="7691552"/>
                </a:lnTo>
                <a:lnTo>
                  <a:pt x="355422" y="7691552"/>
                </a:lnTo>
                <a:lnTo>
                  <a:pt x="355422" y="7677582"/>
                </a:lnTo>
                <a:lnTo>
                  <a:pt x="355422" y="7663612"/>
                </a:lnTo>
                <a:close/>
              </a:path>
              <a:path w="355600" h="10259060" extrusionOk="0">
                <a:moveTo>
                  <a:pt x="355422" y="5096370"/>
                </a:moveTo>
                <a:lnTo>
                  <a:pt x="14185" y="5096370"/>
                </a:lnTo>
                <a:lnTo>
                  <a:pt x="14185" y="5110340"/>
                </a:lnTo>
                <a:lnTo>
                  <a:pt x="0" y="5110340"/>
                </a:lnTo>
                <a:lnTo>
                  <a:pt x="0" y="7663040"/>
                </a:lnTo>
                <a:lnTo>
                  <a:pt x="28371" y="7663040"/>
                </a:lnTo>
                <a:lnTo>
                  <a:pt x="28371" y="7167740"/>
                </a:lnTo>
                <a:lnTo>
                  <a:pt x="355422" y="7167740"/>
                </a:lnTo>
                <a:lnTo>
                  <a:pt x="355422" y="7138530"/>
                </a:lnTo>
                <a:lnTo>
                  <a:pt x="28371" y="7138530"/>
                </a:lnTo>
                <a:lnTo>
                  <a:pt x="28371" y="6657200"/>
                </a:lnTo>
                <a:lnTo>
                  <a:pt x="355422" y="6657200"/>
                </a:lnTo>
                <a:lnTo>
                  <a:pt x="355422" y="6627990"/>
                </a:lnTo>
                <a:lnTo>
                  <a:pt x="28371" y="6627990"/>
                </a:lnTo>
                <a:lnTo>
                  <a:pt x="28371" y="6145390"/>
                </a:lnTo>
                <a:lnTo>
                  <a:pt x="355422" y="6145390"/>
                </a:lnTo>
                <a:lnTo>
                  <a:pt x="355422" y="6117450"/>
                </a:lnTo>
                <a:lnTo>
                  <a:pt x="28371" y="6117450"/>
                </a:lnTo>
                <a:lnTo>
                  <a:pt x="28371" y="5634850"/>
                </a:lnTo>
                <a:lnTo>
                  <a:pt x="355422" y="5634850"/>
                </a:lnTo>
                <a:lnTo>
                  <a:pt x="355422" y="5606910"/>
                </a:lnTo>
                <a:lnTo>
                  <a:pt x="28371" y="5606910"/>
                </a:lnTo>
                <a:lnTo>
                  <a:pt x="28371" y="5124310"/>
                </a:lnTo>
                <a:lnTo>
                  <a:pt x="355422" y="5124310"/>
                </a:lnTo>
                <a:lnTo>
                  <a:pt x="355422" y="5110340"/>
                </a:lnTo>
                <a:lnTo>
                  <a:pt x="355422" y="5096370"/>
                </a:lnTo>
                <a:close/>
              </a:path>
              <a:path w="355600" h="10259060" extrusionOk="0">
                <a:moveTo>
                  <a:pt x="355422" y="2529141"/>
                </a:moveTo>
                <a:lnTo>
                  <a:pt x="14185" y="2529141"/>
                </a:lnTo>
                <a:lnTo>
                  <a:pt x="14185" y="2543111"/>
                </a:lnTo>
                <a:lnTo>
                  <a:pt x="0" y="2543111"/>
                </a:lnTo>
                <a:lnTo>
                  <a:pt x="0" y="5095811"/>
                </a:lnTo>
                <a:lnTo>
                  <a:pt x="28371" y="5095811"/>
                </a:lnTo>
                <a:lnTo>
                  <a:pt x="28371" y="4600511"/>
                </a:lnTo>
                <a:lnTo>
                  <a:pt x="355422" y="4600511"/>
                </a:lnTo>
                <a:lnTo>
                  <a:pt x="355422" y="4571301"/>
                </a:lnTo>
                <a:lnTo>
                  <a:pt x="28371" y="4571301"/>
                </a:lnTo>
                <a:lnTo>
                  <a:pt x="28371" y="4089971"/>
                </a:lnTo>
                <a:lnTo>
                  <a:pt x="355422" y="4089971"/>
                </a:lnTo>
                <a:lnTo>
                  <a:pt x="355422" y="4060761"/>
                </a:lnTo>
                <a:lnTo>
                  <a:pt x="28371" y="4060761"/>
                </a:lnTo>
                <a:lnTo>
                  <a:pt x="28371" y="3578161"/>
                </a:lnTo>
                <a:lnTo>
                  <a:pt x="355422" y="3578161"/>
                </a:lnTo>
                <a:lnTo>
                  <a:pt x="355422" y="3550221"/>
                </a:lnTo>
                <a:lnTo>
                  <a:pt x="28371" y="3550221"/>
                </a:lnTo>
                <a:lnTo>
                  <a:pt x="28371" y="3067621"/>
                </a:lnTo>
                <a:lnTo>
                  <a:pt x="355422" y="3067621"/>
                </a:lnTo>
                <a:lnTo>
                  <a:pt x="355422" y="3039681"/>
                </a:lnTo>
                <a:lnTo>
                  <a:pt x="28371" y="3039681"/>
                </a:lnTo>
                <a:lnTo>
                  <a:pt x="28371" y="2557081"/>
                </a:lnTo>
                <a:lnTo>
                  <a:pt x="355422" y="2557081"/>
                </a:lnTo>
                <a:lnTo>
                  <a:pt x="355422" y="2543111"/>
                </a:lnTo>
                <a:lnTo>
                  <a:pt x="355422" y="2529141"/>
                </a:lnTo>
                <a:close/>
              </a:path>
              <a:path w="355600" h="10259060" extrusionOk="0">
                <a:moveTo>
                  <a:pt x="355422" y="472440"/>
                </a:moveTo>
                <a:lnTo>
                  <a:pt x="28371" y="472440"/>
                </a:lnTo>
                <a:lnTo>
                  <a:pt x="28371" y="0"/>
                </a:lnTo>
                <a:lnTo>
                  <a:pt x="0" y="0"/>
                </a:lnTo>
                <a:lnTo>
                  <a:pt x="0" y="2528570"/>
                </a:lnTo>
                <a:lnTo>
                  <a:pt x="28371" y="2528570"/>
                </a:lnTo>
                <a:lnTo>
                  <a:pt x="28371" y="2033270"/>
                </a:lnTo>
                <a:lnTo>
                  <a:pt x="355422" y="2033270"/>
                </a:lnTo>
                <a:lnTo>
                  <a:pt x="355422" y="2004060"/>
                </a:lnTo>
                <a:lnTo>
                  <a:pt x="28371" y="2004060"/>
                </a:lnTo>
                <a:lnTo>
                  <a:pt x="28371" y="1522730"/>
                </a:lnTo>
                <a:lnTo>
                  <a:pt x="355422" y="1522730"/>
                </a:lnTo>
                <a:lnTo>
                  <a:pt x="355422" y="1493520"/>
                </a:lnTo>
                <a:lnTo>
                  <a:pt x="28371" y="1493520"/>
                </a:lnTo>
                <a:lnTo>
                  <a:pt x="28371" y="1010920"/>
                </a:lnTo>
                <a:lnTo>
                  <a:pt x="355422" y="1010920"/>
                </a:lnTo>
                <a:lnTo>
                  <a:pt x="355422" y="982980"/>
                </a:lnTo>
                <a:lnTo>
                  <a:pt x="28371" y="982980"/>
                </a:lnTo>
                <a:lnTo>
                  <a:pt x="28371" y="500380"/>
                </a:lnTo>
                <a:lnTo>
                  <a:pt x="355422" y="500380"/>
                </a:lnTo>
                <a:lnTo>
                  <a:pt x="355422" y="4724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5"/>
          <p:cNvSpPr/>
          <p:nvPr/>
        </p:nvSpPr>
        <p:spPr>
          <a:xfrm>
            <a:off x="11955049" y="6839197"/>
            <a:ext cx="19050" cy="18627"/>
          </a:xfrm>
          <a:custGeom>
            <a:avLst/>
            <a:gdLst/>
            <a:ahLst/>
            <a:cxnLst/>
            <a:rect l="l" t="t" r="r" b="b"/>
            <a:pathLst>
              <a:path w="28575" h="27940" extrusionOk="0">
                <a:moveTo>
                  <a:pt x="0" y="0"/>
                </a:moveTo>
                <a:lnTo>
                  <a:pt x="28366" y="0"/>
                </a:lnTo>
                <a:lnTo>
                  <a:pt x="28366" y="27939"/>
                </a:lnTo>
                <a:lnTo>
                  <a:pt x="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5"/>
          <p:cNvSpPr/>
          <p:nvPr/>
        </p:nvSpPr>
        <p:spPr>
          <a:xfrm>
            <a:off x="1867010" y="1517836"/>
            <a:ext cx="8261350" cy="3797723"/>
          </a:xfrm>
          <a:custGeom>
            <a:avLst/>
            <a:gdLst/>
            <a:ahLst/>
            <a:cxnLst/>
            <a:rect l="l" t="t" r="r" b="b"/>
            <a:pathLst>
              <a:path w="12392025" h="5696584" extrusionOk="0">
                <a:moveTo>
                  <a:pt x="12391949" y="0"/>
                </a:moveTo>
                <a:lnTo>
                  <a:pt x="12368136" y="0"/>
                </a:lnTo>
                <a:lnTo>
                  <a:pt x="12146788" y="0"/>
                </a:lnTo>
                <a:lnTo>
                  <a:pt x="12146788" y="11925"/>
                </a:lnTo>
                <a:lnTo>
                  <a:pt x="11912" y="11925"/>
                </a:lnTo>
                <a:lnTo>
                  <a:pt x="11912" y="5432412"/>
                </a:lnTo>
                <a:lnTo>
                  <a:pt x="0" y="5432412"/>
                </a:lnTo>
                <a:lnTo>
                  <a:pt x="0" y="5695962"/>
                </a:lnTo>
                <a:lnTo>
                  <a:pt x="23837" y="5695962"/>
                </a:lnTo>
                <a:lnTo>
                  <a:pt x="12368136" y="5695962"/>
                </a:lnTo>
                <a:lnTo>
                  <a:pt x="12391949" y="5695962"/>
                </a:lnTo>
                <a:lnTo>
                  <a:pt x="12391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5"/>
          <p:cNvSpPr/>
          <p:nvPr/>
        </p:nvSpPr>
        <p:spPr>
          <a:xfrm>
            <a:off x="1719449" y="1358024"/>
            <a:ext cx="8245687" cy="3781637"/>
          </a:xfrm>
          <a:custGeom>
            <a:avLst/>
            <a:gdLst/>
            <a:ahLst/>
            <a:cxnLst/>
            <a:rect l="l" t="t" r="r" b="b"/>
            <a:pathLst>
              <a:path w="12368530" h="5672455" extrusionOk="0">
                <a:moveTo>
                  <a:pt x="12368139" y="5672124"/>
                </a:moveTo>
                <a:lnTo>
                  <a:pt x="0" y="5672124"/>
                </a:lnTo>
                <a:lnTo>
                  <a:pt x="0" y="0"/>
                </a:lnTo>
                <a:lnTo>
                  <a:pt x="12368139" y="0"/>
                </a:lnTo>
                <a:lnTo>
                  <a:pt x="12368139" y="5672124"/>
                </a:lnTo>
                <a:close/>
              </a:path>
            </a:pathLst>
          </a:custGeom>
          <a:solidFill>
            <a:srgbClr val="FF66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5"/>
          <p:cNvSpPr/>
          <p:nvPr/>
        </p:nvSpPr>
        <p:spPr>
          <a:xfrm>
            <a:off x="1711503" y="1350085"/>
            <a:ext cx="8261350" cy="3797300"/>
          </a:xfrm>
          <a:custGeom>
            <a:avLst/>
            <a:gdLst/>
            <a:ahLst/>
            <a:cxnLst/>
            <a:rect l="l" t="t" r="r" b="b"/>
            <a:pathLst>
              <a:path w="12392025" h="5695950" extrusionOk="0">
                <a:moveTo>
                  <a:pt x="12391949" y="0"/>
                </a:moveTo>
                <a:lnTo>
                  <a:pt x="12368136" y="0"/>
                </a:lnTo>
                <a:lnTo>
                  <a:pt x="12368136" y="23825"/>
                </a:lnTo>
                <a:lnTo>
                  <a:pt x="12368136" y="5672125"/>
                </a:lnTo>
                <a:lnTo>
                  <a:pt x="23825" y="5672125"/>
                </a:lnTo>
                <a:lnTo>
                  <a:pt x="23825" y="23825"/>
                </a:lnTo>
                <a:lnTo>
                  <a:pt x="12368136" y="23825"/>
                </a:lnTo>
                <a:lnTo>
                  <a:pt x="12368136" y="0"/>
                </a:lnTo>
                <a:lnTo>
                  <a:pt x="23825" y="0"/>
                </a:lnTo>
                <a:lnTo>
                  <a:pt x="0" y="0"/>
                </a:lnTo>
                <a:lnTo>
                  <a:pt x="0" y="5695950"/>
                </a:lnTo>
                <a:lnTo>
                  <a:pt x="23825" y="5695950"/>
                </a:lnTo>
                <a:lnTo>
                  <a:pt x="12368136" y="5695950"/>
                </a:lnTo>
                <a:lnTo>
                  <a:pt x="12391949" y="5695950"/>
                </a:lnTo>
                <a:lnTo>
                  <a:pt x="12391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5"/>
          <p:cNvSpPr/>
          <p:nvPr/>
        </p:nvSpPr>
        <p:spPr>
          <a:xfrm>
            <a:off x="318829" y="100602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1028700" h="1028700" extrusionOk="0">
                <a:moveTo>
                  <a:pt x="1028700" y="0"/>
                </a:moveTo>
                <a:lnTo>
                  <a:pt x="1004239" y="0"/>
                </a:lnTo>
                <a:lnTo>
                  <a:pt x="24447" y="0"/>
                </a:lnTo>
                <a:lnTo>
                  <a:pt x="0" y="0"/>
                </a:lnTo>
                <a:lnTo>
                  <a:pt x="0" y="1028585"/>
                </a:lnTo>
                <a:lnTo>
                  <a:pt x="24447" y="1028585"/>
                </a:lnTo>
                <a:lnTo>
                  <a:pt x="1004239" y="1028585"/>
                </a:lnTo>
                <a:lnTo>
                  <a:pt x="1028700" y="1028585"/>
                </a:lnTo>
                <a:lnTo>
                  <a:pt x="10287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5"/>
          <p:cNvSpPr/>
          <p:nvPr/>
        </p:nvSpPr>
        <p:spPr>
          <a:xfrm>
            <a:off x="5481337" y="5828148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1028700" h="1028700" extrusionOk="0">
                <a:moveTo>
                  <a:pt x="1028700" y="0"/>
                </a:moveTo>
                <a:lnTo>
                  <a:pt x="1004239" y="0"/>
                </a:lnTo>
                <a:lnTo>
                  <a:pt x="24447" y="0"/>
                </a:lnTo>
                <a:lnTo>
                  <a:pt x="0" y="0"/>
                </a:lnTo>
                <a:lnTo>
                  <a:pt x="0" y="1028585"/>
                </a:lnTo>
                <a:lnTo>
                  <a:pt x="24447" y="1028585"/>
                </a:lnTo>
                <a:lnTo>
                  <a:pt x="1004239" y="1028585"/>
                </a:lnTo>
                <a:lnTo>
                  <a:pt x="1028700" y="1028585"/>
                </a:lnTo>
                <a:lnTo>
                  <a:pt x="10287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5"/>
          <p:cNvSpPr/>
          <p:nvPr/>
        </p:nvSpPr>
        <p:spPr>
          <a:xfrm>
            <a:off x="669943" y="5495316"/>
            <a:ext cx="682413" cy="676063"/>
          </a:xfrm>
          <a:custGeom>
            <a:avLst/>
            <a:gdLst/>
            <a:ahLst/>
            <a:cxnLst/>
            <a:rect l="l" t="t" r="r" b="b"/>
            <a:pathLst>
              <a:path w="1023619" h="1014095" extrusionOk="0">
                <a:moveTo>
                  <a:pt x="1023246" y="1013832"/>
                </a:moveTo>
                <a:lnTo>
                  <a:pt x="0" y="1013832"/>
                </a:lnTo>
                <a:lnTo>
                  <a:pt x="0" y="0"/>
                </a:lnTo>
                <a:lnTo>
                  <a:pt x="1023246" y="0"/>
                </a:lnTo>
                <a:lnTo>
                  <a:pt x="1023246" y="1013832"/>
                </a:lnTo>
                <a:close/>
              </a:path>
            </a:pathLst>
          </a:custGeom>
          <a:solidFill>
            <a:srgbClr val="FFD52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85"/>
          <p:cNvSpPr/>
          <p:nvPr/>
        </p:nvSpPr>
        <p:spPr>
          <a:xfrm>
            <a:off x="661771" y="5487196"/>
            <a:ext cx="698500" cy="692150"/>
          </a:xfrm>
          <a:custGeom>
            <a:avLst/>
            <a:gdLst/>
            <a:ahLst/>
            <a:cxnLst/>
            <a:rect l="l" t="t" r="r" b="b"/>
            <a:pathLst>
              <a:path w="1047750" h="1038225" extrusionOk="0">
                <a:moveTo>
                  <a:pt x="1047750" y="0"/>
                </a:moveTo>
                <a:lnTo>
                  <a:pt x="1023251" y="0"/>
                </a:lnTo>
                <a:lnTo>
                  <a:pt x="1023251" y="24371"/>
                </a:lnTo>
                <a:lnTo>
                  <a:pt x="1023251" y="1013828"/>
                </a:lnTo>
                <a:lnTo>
                  <a:pt x="24498" y="1013828"/>
                </a:lnTo>
                <a:lnTo>
                  <a:pt x="24498" y="24371"/>
                </a:lnTo>
                <a:lnTo>
                  <a:pt x="1023251" y="24371"/>
                </a:lnTo>
                <a:lnTo>
                  <a:pt x="1023251" y="0"/>
                </a:lnTo>
                <a:lnTo>
                  <a:pt x="24498" y="0"/>
                </a:lnTo>
                <a:lnTo>
                  <a:pt x="0" y="0"/>
                </a:lnTo>
                <a:lnTo>
                  <a:pt x="0" y="1038212"/>
                </a:lnTo>
                <a:lnTo>
                  <a:pt x="24498" y="1038212"/>
                </a:lnTo>
                <a:lnTo>
                  <a:pt x="1023251" y="1038212"/>
                </a:lnTo>
                <a:lnTo>
                  <a:pt x="1047750" y="1038212"/>
                </a:lnTo>
                <a:lnTo>
                  <a:pt x="10477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5"/>
          <p:cNvSpPr/>
          <p:nvPr/>
        </p:nvSpPr>
        <p:spPr>
          <a:xfrm>
            <a:off x="6517398" y="329744"/>
            <a:ext cx="688763" cy="682413"/>
          </a:xfrm>
          <a:custGeom>
            <a:avLst/>
            <a:gdLst/>
            <a:ahLst/>
            <a:cxnLst/>
            <a:rect l="l" t="t" r="r" b="b"/>
            <a:pathLst>
              <a:path w="1033145" h="1023619" extrusionOk="0">
                <a:moveTo>
                  <a:pt x="1032805" y="1023303"/>
                </a:moveTo>
                <a:lnTo>
                  <a:pt x="0" y="1023303"/>
                </a:lnTo>
                <a:lnTo>
                  <a:pt x="0" y="0"/>
                </a:lnTo>
                <a:lnTo>
                  <a:pt x="1032805" y="0"/>
                </a:lnTo>
                <a:lnTo>
                  <a:pt x="1032805" y="1023303"/>
                </a:lnTo>
                <a:close/>
              </a:path>
            </a:pathLst>
          </a:custGeom>
          <a:solidFill>
            <a:srgbClr val="FFD52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5"/>
          <p:cNvSpPr/>
          <p:nvPr/>
        </p:nvSpPr>
        <p:spPr>
          <a:xfrm>
            <a:off x="6509267" y="321597"/>
            <a:ext cx="704850" cy="698500"/>
          </a:xfrm>
          <a:custGeom>
            <a:avLst/>
            <a:gdLst/>
            <a:ahLst/>
            <a:cxnLst/>
            <a:rect l="l" t="t" r="r" b="b"/>
            <a:pathLst>
              <a:path w="1057275" h="1047750" extrusionOk="0">
                <a:moveTo>
                  <a:pt x="1057186" y="0"/>
                </a:moveTo>
                <a:lnTo>
                  <a:pt x="1032802" y="0"/>
                </a:lnTo>
                <a:lnTo>
                  <a:pt x="1032802" y="24447"/>
                </a:lnTo>
                <a:lnTo>
                  <a:pt x="1032802" y="1023302"/>
                </a:lnTo>
                <a:lnTo>
                  <a:pt x="24384" y="1023302"/>
                </a:lnTo>
                <a:lnTo>
                  <a:pt x="24384" y="24447"/>
                </a:lnTo>
                <a:lnTo>
                  <a:pt x="1032802" y="24447"/>
                </a:lnTo>
                <a:lnTo>
                  <a:pt x="1032802" y="0"/>
                </a:lnTo>
                <a:lnTo>
                  <a:pt x="24384" y="0"/>
                </a:lnTo>
                <a:lnTo>
                  <a:pt x="0" y="0"/>
                </a:lnTo>
                <a:lnTo>
                  <a:pt x="0" y="1047750"/>
                </a:lnTo>
                <a:lnTo>
                  <a:pt x="24384" y="1047750"/>
                </a:lnTo>
                <a:lnTo>
                  <a:pt x="1032802" y="1047750"/>
                </a:lnTo>
                <a:lnTo>
                  <a:pt x="1057186" y="1047750"/>
                </a:lnTo>
                <a:lnTo>
                  <a:pt x="105718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5"/>
          <p:cNvSpPr/>
          <p:nvPr/>
        </p:nvSpPr>
        <p:spPr>
          <a:xfrm>
            <a:off x="10995090" y="2736227"/>
            <a:ext cx="682413" cy="688763"/>
          </a:xfrm>
          <a:custGeom>
            <a:avLst/>
            <a:gdLst/>
            <a:ahLst/>
            <a:cxnLst/>
            <a:rect l="l" t="t" r="r" b="b"/>
            <a:pathLst>
              <a:path w="1023619" h="1033145" extrusionOk="0">
                <a:moveTo>
                  <a:pt x="1023246" y="1032878"/>
                </a:moveTo>
                <a:lnTo>
                  <a:pt x="0" y="1032878"/>
                </a:lnTo>
                <a:lnTo>
                  <a:pt x="0" y="0"/>
                </a:lnTo>
                <a:lnTo>
                  <a:pt x="1023246" y="0"/>
                </a:lnTo>
                <a:lnTo>
                  <a:pt x="1023246" y="1032878"/>
                </a:lnTo>
                <a:close/>
              </a:path>
            </a:pathLst>
          </a:custGeom>
          <a:solidFill>
            <a:srgbClr val="FFD52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5"/>
          <p:cNvSpPr/>
          <p:nvPr/>
        </p:nvSpPr>
        <p:spPr>
          <a:xfrm>
            <a:off x="10986922" y="2728104"/>
            <a:ext cx="698500" cy="704850"/>
          </a:xfrm>
          <a:custGeom>
            <a:avLst/>
            <a:gdLst/>
            <a:ahLst/>
            <a:cxnLst/>
            <a:rect l="l" t="t" r="r" b="b"/>
            <a:pathLst>
              <a:path w="1047750" h="1057275" extrusionOk="0">
                <a:moveTo>
                  <a:pt x="1047737" y="0"/>
                </a:moveTo>
                <a:lnTo>
                  <a:pt x="1023239" y="0"/>
                </a:lnTo>
                <a:lnTo>
                  <a:pt x="1023239" y="24384"/>
                </a:lnTo>
                <a:lnTo>
                  <a:pt x="1023239" y="1032878"/>
                </a:lnTo>
                <a:lnTo>
                  <a:pt x="24498" y="1032878"/>
                </a:lnTo>
                <a:lnTo>
                  <a:pt x="24498" y="24384"/>
                </a:lnTo>
                <a:lnTo>
                  <a:pt x="1023239" y="24384"/>
                </a:lnTo>
                <a:lnTo>
                  <a:pt x="1023239" y="0"/>
                </a:lnTo>
                <a:lnTo>
                  <a:pt x="24498" y="0"/>
                </a:lnTo>
                <a:lnTo>
                  <a:pt x="0" y="0"/>
                </a:lnTo>
                <a:lnTo>
                  <a:pt x="0" y="1057262"/>
                </a:lnTo>
                <a:lnTo>
                  <a:pt x="24498" y="1057262"/>
                </a:lnTo>
                <a:lnTo>
                  <a:pt x="1023239" y="1057262"/>
                </a:lnTo>
                <a:lnTo>
                  <a:pt x="1047737" y="1057262"/>
                </a:lnTo>
                <a:lnTo>
                  <a:pt x="10477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5"/>
          <p:cNvSpPr/>
          <p:nvPr/>
        </p:nvSpPr>
        <p:spPr>
          <a:xfrm>
            <a:off x="9959061" y="5833945"/>
            <a:ext cx="350520" cy="337820"/>
          </a:xfrm>
          <a:custGeom>
            <a:avLst/>
            <a:gdLst/>
            <a:ahLst/>
            <a:cxnLst/>
            <a:rect l="l" t="t" r="r" b="b"/>
            <a:pathLst>
              <a:path w="525780" h="506729" extrusionOk="0">
                <a:moveTo>
                  <a:pt x="525472" y="506342"/>
                </a:moveTo>
                <a:lnTo>
                  <a:pt x="0" y="506342"/>
                </a:lnTo>
                <a:lnTo>
                  <a:pt x="0" y="0"/>
                </a:lnTo>
                <a:lnTo>
                  <a:pt x="525472" y="0"/>
                </a:lnTo>
                <a:lnTo>
                  <a:pt x="525472" y="50634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5"/>
          <p:cNvSpPr/>
          <p:nvPr/>
        </p:nvSpPr>
        <p:spPr>
          <a:xfrm>
            <a:off x="9953244" y="5828148"/>
            <a:ext cx="361950" cy="349250"/>
          </a:xfrm>
          <a:custGeom>
            <a:avLst/>
            <a:gdLst/>
            <a:ahLst/>
            <a:cxnLst/>
            <a:rect l="l" t="t" r="r" b="b"/>
            <a:pathLst>
              <a:path w="542925" h="523875" extrusionOk="0">
                <a:moveTo>
                  <a:pt x="542912" y="0"/>
                </a:moveTo>
                <a:lnTo>
                  <a:pt x="525462" y="0"/>
                </a:lnTo>
                <a:lnTo>
                  <a:pt x="525462" y="17411"/>
                </a:lnTo>
                <a:lnTo>
                  <a:pt x="525462" y="506336"/>
                </a:lnTo>
                <a:lnTo>
                  <a:pt x="17449" y="506336"/>
                </a:lnTo>
                <a:lnTo>
                  <a:pt x="17449" y="17411"/>
                </a:lnTo>
                <a:lnTo>
                  <a:pt x="525462" y="17411"/>
                </a:lnTo>
                <a:lnTo>
                  <a:pt x="525462" y="0"/>
                </a:lnTo>
                <a:lnTo>
                  <a:pt x="17449" y="0"/>
                </a:lnTo>
                <a:lnTo>
                  <a:pt x="0" y="0"/>
                </a:lnTo>
                <a:lnTo>
                  <a:pt x="0" y="523748"/>
                </a:lnTo>
                <a:lnTo>
                  <a:pt x="17449" y="523748"/>
                </a:lnTo>
                <a:lnTo>
                  <a:pt x="525462" y="523748"/>
                </a:lnTo>
                <a:lnTo>
                  <a:pt x="542912" y="523748"/>
                </a:lnTo>
                <a:lnTo>
                  <a:pt x="5429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5"/>
          <p:cNvSpPr/>
          <p:nvPr/>
        </p:nvSpPr>
        <p:spPr>
          <a:xfrm>
            <a:off x="11347717" y="676800"/>
            <a:ext cx="331470" cy="337820"/>
          </a:xfrm>
          <a:custGeom>
            <a:avLst/>
            <a:gdLst/>
            <a:ahLst/>
            <a:cxnLst/>
            <a:rect l="l" t="t" r="r" b="b"/>
            <a:pathLst>
              <a:path w="497205" h="506730" extrusionOk="0">
                <a:moveTo>
                  <a:pt x="496997" y="506433"/>
                </a:moveTo>
                <a:lnTo>
                  <a:pt x="0" y="506433"/>
                </a:lnTo>
                <a:lnTo>
                  <a:pt x="0" y="0"/>
                </a:lnTo>
                <a:lnTo>
                  <a:pt x="496997" y="0"/>
                </a:lnTo>
                <a:lnTo>
                  <a:pt x="496997" y="50643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5"/>
          <p:cNvSpPr/>
          <p:nvPr/>
        </p:nvSpPr>
        <p:spPr>
          <a:xfrm>
            <a:off x="11341930" y="671000"/>
            <a:ext cx="342900" cy="349250"/>
          </a:xfrm>
          <a:custGeom>
            <a:avLst/>
            <a:gdLst/>
            <a:ahLst/>
            <a:cxnLst/>
            <a:rect l="l" t="t" r="r" b="b"/>
            <a:pathLst>
              <a:path w="514350" h="523875" extrusionOk="0">
                <a:moveTo>
                  <a:pt x="514350" y="0"/>
                </a:moveTo>
                <a:lnTo>
                  <a:pt x="497001" y="0"/>
                </a:lnTo>
                <a:lnTo>
                  <a:pt x="497001" y="17411"/>
                </a:lnTo>
                <a:lnTo>
                  <a:pt x="497001" y="506425"/>
                </a:lnTo>
                <a:lnTo>
                  <a:pt x="17348" y="506425"/>
                </a:lnTo>
                <a:lnTo>
                  <a:pt x="17348" y="17411"/>
                </a:lnTo>
                <a:lnTo>
                  <a:pt x="497001" y="17411"/>
                </a:lnTo>
                <a:lnTo>
                  <a:pt x="497001" y="0"/>
                </a:lnTo>
                <a:lnTo>
                  <a:pt x="17348" y="0"/>
                </a:lnTo>
                <a:lnTo>
                  <a:pt x="0" y="0"/>
                </a:lnTo>
                <a:lnTo>
                  <a:pt x="0" y="523849"/>
                </a:lnTo>
                <a:lnTo>
                  <a:pt x="17348" y="523849"/>
                </a:lnTo>
                <a:lnTo>
                  <a:pt x="497001" y="523849"/>
                </a:lnTo>
                <a:lnTo>
                  <a:pt x="514350" y="523849"/>
                </a:lnTo>
                <a:lnTo>
                  <a:pt x="5143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5"/>
          <p:cNvSpPr/>
          <p:nvPr/>
        </p:nvSpPr>
        <p:spPr>
          <a:xfrm>
            <a:off x="2736852" y="5500104"/>
            <a:ext cx="331470" cy="331470"/>
          </a:xfrm>
          <a:custGeom>
            <a:avLst/>
            <a:gdLst/>
            <a:ahLst/>
            <a:cxnLst/>
            <a:rect l="l" t="t" r="r" b="b"/>
            <a:pathLst>
              <a:path w="497204" h="497204" extrusionOk="0">
                <a:moveTo>
                  <a:pt x="496963" y="496892"/>
                </a:moveTo>
                <a:lnTo>
                  <a:pt x="0" y="496892"/>
                </a:lnTo>
                <a:lnTo>
                  <a:pt x="0" y="0"/>
                </a:lnTo>
                <a:lnTo>
                  <a:pt x="496963" y="0"/>
                </a:lnTo>
                <a:lnTo>
                  <a:pt x="496963" y="49689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5"/>
          <p:cNvSpPr/>
          <p:nvPr/>
        </p:nvSpPr>
        <p:spPr>
          <a:xfrm>
            <a:off x="2731067" y="54942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514350" h="514350" extrusionOk="0">
                <a:moveTo>
                  <a:pt x="514311" y="0"/>
                </a:moveTo>
                <a:lnTo>
                  <a:pt x="496963" y="0"/>
                </a:lnTo>
                <a:lnTo>
                  <a:pt x="496963" y="17449"/>
                </a:lnTo>
                <a:lnTo>
                  <a:pt x="496963" y="496887"/>
                </a:lnTo>
                <a:lnTo>
                  <a:pt x="17348" y="496887"/>
                </a:lnTo>
                <a:lnTo>
                  <a:pt x="17348" y="17449"/>
                </a:lnTo>
                <a:lnTo>
                  <a:pt x="496963" y="17449"/>
                </a:lnTo>
                <a:lnTo>
                  <a:pt x="496963" y="0"/>
                </a:lnTo>
                <a:lnTo>
                  <a:pt x="17348" y="0"/>
                </a:lnTo>
                <a:lnTo>
                  <a:pt x="0" y="0"/>
                </a:lnTo>
                <a:lnTo>
                  <a:pt x="0" y="514350"/>
                </a:lnTo>
                <a:lnTo>
                  <a:pt x="17348" y="514350"/>
                </a:lnTo>
                <a:lnTo>
                  <a:pt x="496963" y="514350"/>
                </a:lnTo>
                <a:lnTo>
                  <a:pt x="514311" y="514350"/>
                </a:lnTo>
                <a:lnTo>
                  <a:pt x="5143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5"/>
          <p:cNvSpPr/>
          <p:nvPr/>
        </p:nvSpPr>
        <p:spPr>
          <a:xfrm>
            <a:off x="2736853" y="327365"/>
            <a:ext cx="331470" cy="337820"/>
          </a:xfrm>
          <a:custGeom>
            <a:avLst/>
            <a:gdLst/>
            <a:ahLst/>
            <a:cxnLst/>
            <a:rect l="l" t="t" r="r" b="b"/>
            <a:pathLst>
              <a:path w="497204" h="506730" extrusionOk="0">
                <a:moveTo>
                  <a:pt x="496973" y="506562"/>
                </a:moveTo>
                <a:lnTo>
                  <a:pt x="0" y="506562"/>
                </a:lnTo>
                <a:lnTo>
                  <a:pt x="0" y="0"/>
                </a:lnTo>
                <a:lnTo>
                  <a:pt x="496973" y="0"/>
                </a:lnTo>
                <a:lnTo>
                  <a:pt x="496973" y="50656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5"/>
          <p:cNvSpPr/>
          <p:nvPr/>
        </p:nvSpPr>
        <p:spPr>
          <a:xfrm>
            <a:off x="2731067" y="321598"/>
            <a:ext cx="342900" cy="349250"/>
          </a:xfrm>
          <a:custGeom>
            <a:avLst/>
            <a:gdLst/>
            <a:ahLst/>
            <a:cxnLst/>
            <a:rect l="l" t="t" r="r" b="b"/>
            <a:pathLst>
              <a:path w="514350" h="523875" extrusionOk="0">
                <a:moveTo>
                  <a:pt x="514324" y="0"/>
                </a:moveTo>
                <a:lnTo>
                  <a:pt x="496976" y="0"/>
                </a:lnTo>
                <a:lnTo>
                  <a:pt x="496976" y="17310"/>
                </a:lnTo>
                <a:lnTo>
                  <a:pt x="496976" y="506564"/>
                </a:lnTo>
                <a:lnTo>
                  <a:pt x="17348" y="506564"/>
                </a:lnTo>
                <a:lnTo>
                  <a:pt x="17348" y="17310"/>
                </a:lnTo>
                <a:lnTo>
                  <a:pt x="496976" y="17310"/>
                </a:lnTo>
                <a:lnTo>
                  <a:pt x="496976" y="0"/>
                </a:lnTo>
                <a:lnTo>
                  <a:pt x="17348" y="0"/>
                </a:lnTo>
                <a:lnTo>
                  <a:pt x="0" y="0"/>
                </a:lnTo>
                <a:lnTo>
                  <a:pt x="0" y="523875"/>
                </a:lnTo>
                <a:lnTo>
                  <a:pt x="17348" y="523875"/>
                </a:lnTo>
                <a:lnTo>
                  <a:pt x="496976" y="523875"/>
                </a:lnTo>
                <a:lnTo>
                  <a:pt x="514324" y="523875"/>
                </a:lnTo>
                <a:lnTo>
                  <a:pt x="5143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5"/>
          <p:cNvSpPr/>
          <p:nvPr/>
        </p:nvSpPr>
        <p:spPr>
          <a:xfrm>
            <a:off x="5667282" y="1839256"/>
            <a:ext cx="342477" cy="603250"/>
          </a:xfrm>
          <a:custGeom>
            <a:avLst/>
            <a:gdLst/>
            <a:ahLst/>
            <a:cxnLst/>
            <a:rect l="l" t="t" r="r" b="b"/>
            <a:pathLst>
              <a:path w="513715" h="904875" extrusionOk="0">
                <a:moveTo>
                  <a:pt x="273380" y="7467"/>
                </a:moveTo>
                <a:lnTo>
                  <a:pt x="265861" y="0"/>
                </a:lnTo>
                <a:lnTo>
                  <a:pt x="247332" y="0"/>
                </a:lnTo>
                <a:lnTo>
                  <a:pt x="239814" y="7467"/>
                </a:lnTo>
                <a:lnTo>
                  <a:pt x="239814" y="172516"/>
                </a:lnTo>
                <a:lnTo>
                  <a:pt x="247332" y="179997"/>
                </a:lnTo>
                <a:lnTo>
                  <a:pt x="265861" y="179997"/>
                </a:lnTo>
                <a:lnTo>
                  <a:pt x="273380" y="172516"/>
                </a:lnTo>
                <a:lnTo>
                  <a:pt x="273380" y="7467"/>
                </a:lnTo>
                <a:close/>
              </a:path>
              <a:path w="513715" h="904875" extrusionOk="0">
                <a:moveTo>
                  <a:pt x="513194" y="478637"/>
                </a:moveTo>
                <a:lnTo>
                  <a:pt x="509054" y="432816"/>
                </a:lnTo>
                <a:lnTo>
                  <a:pt x="497116" y="389674"/>
                </a:lnTo>
                <a:lnTo>
                  <a:pt x="479628" y="353110"/>
                </a:lnTo>
                <a:lnTo>
                  <a:pt x="479628" y="478637"/>
                </a:lnTo>
                <a:lnTo>
                  <a:pt x="474218" y="527100"/>
                </a:lnTo>
                <a:lnTo>
                  <a:pt x="458673" y="572287"/>
                </a:lnTo>
                <a:lnTo>
                  <a:pt x="434073" y="612800"/>
                </a:lnTo>
                <a:lnTo>
                  <a:pt x="401459" y="647242"/>
                </a:lnTo>
                <a:lnTo>
                  <a:pt x="361899" y="674243"/>
                </a:lnTo>
                <a:lnTo>
                  <a:pt x="330809" y="686676"/>
                </a:lnTo>
                <a:lnTo>
                  <a:pt x="330809" y="854036"/>
                </a:lnTo>
                <a:lnTo>
                  <a:pt x="330200" y="854646"/>
                </a:lnTo>
                <a:lnTo>
                  <a:pt x="304165" y="854646"/>
                </a:lnTo>
                <a:lnTo>
                  <a:pt x="304165" y="854036"/>
                </a:lnTo>
                <a:lnTo>
                  <a:pt x="330809" y="854036"/>
                </a:lnTo>
                <a:lnTo>
                  <a:pt x="330809" y="686676"/>
                </a:lnTo>
                <a:lnTo>
                  <a:pt x="330682" y="686727"/>
                </a:lnTo>
                <a:lnTo>
                  <a:pt x="330682" y="798309"/>
                </a:lnTo>
                <a:lnTo>
                  <a:pt x="330200" y="798791"/>
                </a:lnTo>
                <a:lnTo>
                  <a:pt x="304165" y="798804"/>
                </a:lnTo>
                <a:lnTo>
                  <a:pt x="304165" y="821105"/>
                </a:lnTo>
                <a:lnTo>
                  <a:pt x="304165" y="821270"/>
                </a:lnTo>
                <a:lnTo>
                  <a:pt x="304152" y="854646"/>
                </a:lnTo>
                <a:lnTo>
                  <a:pt x="304152" y="871410"/>
                </a:lnTo>
                <a:lnTo>
                  <a:pt x="209029" y="871410"/>
                </a:lnTo>
                <a:lnTo>
                  <a:pt x="209029" y="854646"/>
                </a:lnTo>
                <a:lnTo>
                  <a:pt x="182994" y="854646"/>
                </a:lnTo>
                <a:lnTo>
                  <a:pt x="182372" y="854036"/>
                </a:lnTo>
                <a:lnTo>
                  <a:pt x="209042" y="854036"/>
                </a:lnTo>
                <a:lnTo>
                  <a:pt x="209042" y="854646"/>
                </a:lnTo>
                <a:lnTo>
                  <a:pt x="304152" y="854646"/>
                </a:lnTo>
                <a:lnTo>
                  <a:pt x="304152" y="821270"/>
                </a:lnTo>
                <a:lnTo>
                  <a:pt x="209042" y="821270"/>
                </a:lnTo>
                <a:lnTo>
                  <a:pt x="209042" y="821105"/>
                </a:lnTo>
                <a:lnTo>
                  <a:pt x="209029" y="798791"/>
                </a:lnTo>
                <a:lnTo>
                  <a:pt x="182994" y="798791"/>
                </a:lnTo>
                <a:lnTo>
                  <a:pt x="182499" y="798309"/>
                </a:lnTo>
                <a:lnTo>
                  <a:pt x="209042" y="798309"/>
                </a:lnTo>
                <a:lnTo>
                  <a:pt x="209042" y="798804"/>
                </a:lnTo>
                <a:lnTo>
                  <a:pt x="304165" y="798804"/>
                </a:lnTo>
                <a:lnTo>
                  <a:pt x="304165" y="798309"/>
                </a:lnTo>
                <a:lnTo>
                  <a:pt x="330682" y="798309"/>
                </a:lnTo>
                <a:lnTo>
                  <a:pt x="330682" y="686727"/>
                </a:lnTo>
                <a:lnTo>
                  <a:pt x="316445" y="692404"/>
                </a:lnTo>
                <a:lnTo>
                  <a:pt x="309181" y="694410"/>
                </a:lnTo>
                <a:lnTo>
                  <a:pt x="304165" y="700989"/>
                </a:lnTo>
                <a:lnTo>
                  <a:pt x="304165" y="765378"/>
                </a:lnTo>
                <a:lnTo>
                  <a:pt x="209042" y="765416"/>
                </a:lnTo>
                <a:lnTo>
                  <a:pt x="209029" y="700989"/>
                </a:lnTo>
                <a:lnTo>
                  <a:pt x="204012" y="694410"/>
                </a:lnTo>
                <a:lnTo>
                  <a:pt x="196748" y="692404"/>
                </a:lnTo>
                <a:lnTo>
                  <a:pt x="179336" y="685457"/>
                </a:lnTo>
                <a:lnTo>
                  <a:pt x="179336" y="824915"/>
                </a:lnTo>
                <a:lnTo>
                  <a:pt x="179336" y="828713"/>
                </a:lnTo>
                <a:lnTo>
                  <a:pt x="179197" y="828713"/>
                </a:lnTo>
                <a:lnTo>
                  <a:pt x="179197" y="847712"/>
                </a:lnTo>
                <a:lnTo>
                  <a:pt x="179197" y="850887"/>
                </a:lnTo>
                <a:lnTo>
                  <a:pt x="176009" y="847712"/>
                </a:lnTo>
                <a:lnTo>
                  <a:pt x="179197" y="847712"/>
                </a:lnTo>
                <a:lnTo>
                  <a:pt x="179197" y="828713"/>
                </a:lnTo>
                <a:lnTo>
                  <a:pt x="175501" y="828713"/>
                </a:lnTo>
                <a:lnTo>
                  <a:pt x="179336" y="824915"/>
                </a:lnTo>
                <a:lnTo>
                  <a:pt x="179336" y="685457"/>
                </a:lnTo>
                <a:lnTo>
                  <a:pt x="151295" y="674243"/>
                </a:lnTo>
                <a:lnTo>
                  <a:pt x="111734" y="647242"/>
                </a:lnTo>
                <a:lnTo>
                  <a:pt x="79121" y="612800"/>
                </a:lnTo>
                <a:lnTo>
                  <a:pt x="54521" y="572287"/>
                </a:lnTo>
                <a:lnTo>
                  <a:pt x="38976" y="527100"/>
                </a:lnTo>
                <a:lnTo>
                  <a:pt x="33566" y="478637"/>
                </a:lnTo>
                <a:lnTo>
                  <a:pt x="38100" y="433984"/>
                </a:lnTo>
                <a:lnTo>
                  <a:pt x="51117" y="392366"/>
                </a:lnTo>
                <a:lnTo>
                  <a:pt x="71704" y="354685"/>
                </a:lnTo>
                <a:lnTo>
                  <a:pt x="98958" y="321843"/>
                </a:lnTo>
                <a:lnTo>
                  <a:pt x="131978" y="294728"/>
                </a:lnTo>
                <a:lnTo>
                  <a:pt x="169862" y="274256"/>
                </a:lnTo>
                <a:lnTo>
                  <a:pt x="211709" y="261302"/>
                </a:lnTo>
                <a:lnTo>
                  <a:pt x="256603" y="256794"/>
                </a:lnTo>
                <a:lnTo>
                  <a:pt x="301485" y="261302"/>
                </a:lnTo>
                <a:lnTo>
                  <a:pt x="343331" y="274256"/>
                </a:lnTo>
                <a:lnTo>
                  <a:pt x="381215" y="294728"/>
                </a:lnTo>
                <a:lnTo>
                  <a:pt x="414235" y="321843"/>
                </a:lnTo>
                <a:lnTo>
                  <a:pt x="441490" y="354685"/>
                </a:lnTo>
                <a:lnTo>
                  <a:pt x="462076" y="392366"/>
                </a:lnTo>
                <a:lnTo>
                  <a:pt x="475094" y="433984"/>
                </a:lnTo>
                <a:lnTo>
                  <a:pt x="479628" y="478637"/>
                </a:lnTo>
                <a:lnTo>
                  <a:pt x="479628" y="353110"/>
                </a:lnTo>
                <a:lnTo>
                  <a:pt x="452767" y="314286"/>
                </a:lnTo>
                <a:lnTo>
                  <a:pt x="421830" y="283514"/>
                </a:lnTo>
                <a:lnTo>
                  <a:pt x="386003" y="258305"/>
                </a:lnTo>
                <a:lnTo>
                  <a:pt x="382790" y="256794"/>
                </a:lnTo>
                <a:lnTo>
                  <a:pt x="346036" y="239407"/>
                </a:lnTo>
                <a:lnTo>
                  <a:pt x="302666" y="227533"/>
                </a:lnTo>
                <a:lnTo>
                  <a:pt x="256603" y="223418"/>
                </a:lnTo>
                <a:lnTo>
                  <a:pt x="210540" y="227533"/>
                </a:lnTo>
                <a:lnTo>
                  <a:pt x="167157" y="239407"/>
                </a:lnTo>
                <a:lnTo>
                  <a:pt x="127190" y="258305"/>
                </a:lnTo>
                <a:lnTo>
                  <a:pt x="91363" y="283514"/>
                </a:lnTo>
                <a:lnTo>
                  <a:pt x="60426" y="314286"/>
                </a:lnTo>
                <a:lnTo>
                  <a:pt x="35090" y="349923"/>
                </a:lnTo>
                <a:lnTo>
                  <a:pt x="16078" y="389674"/>
                </a:lnTo>
                <a:lnTo>
                  <a:pt x="4140" y="432816"/>
                </a:lnTo>
                <a:lnTo>
                  <a:pt x="0" y="478637"/>
                </a:lnTo>
                <a:lnTo>
                  <a:pt x="4267" y="524865"/>
                </a:lnTo>
                <a:lnTo>
                  <a:pt x="16611" y="568718"/>
                </a:lnTo>
                <a:lnTo>
                  <a:pt x="36334" y="609282"/>
                </a:lnTo>
                <a:lnTo>
                  <a:pt x="62776" y="645680"/>
                </a:lnTo>
                <a:lnTo>
                  <a:pt x="95237" y="676998"/>
                </a:lnTo>
                <a:lnTo>
                  <a:pt x="133032" y="702348"/>
                </a:lnTo>
                <a:lnTo>
                  <a:pt x="175475" y="720826"/>
                </a:lnTo>
                <a:lnTo>
                  <a:pt x="175475" y="772883"/>
                </a:lnTo>
                <a:lnTo>
                  <a:pt x="179209" y="769175"/>
                </a:lnTo>
                <a:lnTo>
                  <a:pt x="179209" y="772972"/>
                </a:lnTo>
                <a:lnTo>
                  <a:pt x="175475" y="772972"/>
                </a:lnTo>
                <a:lnTo>
                  <a:pt x="175475" y="790714"/>
                </a:lnTo>
                <a:lnTo>
                  <a:pt x="178676" y="790714"/>
                </a:lnTo>
                <a:lnTo>
                  <a:pt x="178676" y="794512"/>
                </a:lnTo>
                <a:lnTo>
                  <a:pt x="175475" y="791324"/>
                </a:lnTo>
                <a:lnTo>
                  <a:pt x="175475" y="828713"/>
                </a:lnTo>
                <a:lnTo>
                  <a:pt x="175475" y="847178"/>
                </a:lnTo>
                <a:lnTo>
                  <a:pt x="175475" y="847712"/>
                </a:lnTo>
                <a:lnTo>
                  <a:pt x="175475" y="897318"/>
                </a:lnTo>
                <a:lnTo>
                  <a:pt x="182994" y="904786"/>
                </a:lnTo>
                <a:lnTo>
                  <a:pt x="330200" y="904786"/>
                </a:lnTo>
                <a:lnTo>
                  <a:pt x="337718" y="897318"/>
                </a:lnTo>
                <a:lnTo>
                  <a:pt x="337718" y="871410"/>
                </a:lnTo>
                <a:lnTo>
                  <a:pt x="337718" y="847712"/>
                </a:lnTo>
                <a:lnTo>
                  <a:pt x="337718" y="847178"/>
                </a:lnTo>
                <a:lnTo>
                  <a:pt x="337718" y="828751"/>
                </a:lnTo>
                <a:lnTo>
                  <a:pt x="337718" y="791324"/>
                </a:lnTo>
                <a:lnTo>
                  <a:pt x="337667" y="828713"/>
                </a:lnTo>
                <a:lnTo>
                  <a:pt x="337172" y="828713"/>
                </a:lnTo>
                <a:lnTo>
                  <a:pt x="337172" y="847712"/>
                </a:lnTo>
                <a:lnTo>
                  <a:pt x="333997" y="850874"/>
                </a:lnTo>
                <a:lnTo>
                  <a:pt x="333997" y="847712"/>
                </a:lnTo>
                <a:lnTo>
                  <a:pt x="337172" y="847712"/>
                </a:lnTo>
                <a:lnTo>
                  <a:pt x="337172" y="828713"/>
                </a:lnTo>
                <a:lnTo>
                  <a:pt x="333857" y="828713"/>
                </a:lnTo>
                <a:lnTo>
                  <a:pt x="333857" y="824915"/>
                </a:lnTo>
                <a:lnTo>
                  <a:pt x="337667" y="828713"/>
                </a:lnTo>
                <a:lnTo>
                  <a:pt x="337667" y="791375"/>
                </a:lnTo>
                <a:lnTo>
                  <a:pt x="334518" y="794512"/>
                </a:lnTo>
                <a:lnTo>
                  <a:pt x="334518" y="790714"/>
                </a:lnTo>
                <a:lnTo>
                  <a:pt x="337718" y="790714"/>
                </a:lnTo>
                <a:lnTo>
                  <a:pt x="337718" y="772972"/>
                </a:lnTo>
                <a:lnTo>
                  <a:pt x="333984" y="772972"/>
                </a:lnTo>
                <a:lnTo>
                  <a:pt x="333984" y="769175"/>
                </a:lnTo>
                <a:lnTo>
                  <a:pt x="337718" y="772883"/>
                </a:lnTo>
                <a:lnTo>
                  <a:pt x="337718" y="720826"/>
                </a:lnTo>
                <a:lnTo>
                  <a:pt x="380161" y="702348"/>
                </a:lnTo>
                <a:lnTo>
                  <a:pt x="417957" y="676998"/>
                </a:lnTo>
                <a:lnTo>
                  <a:pt x="450418" y="645680"/>
                </a:lnTo>
                <a:lnTo>
                  <a:pt x="476859" y="609295"/>
                </a:lnTo>
                <a:lnTo>
                  <a:pt x="496582" y="568718"/>
                </a:lnTo>
                <a:lnTo>
                  <a:pt x="508927" y="524865"/>
                </a:lnTo>
                <a:lnTo>
                  <a:pt x="513194" y="4786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5"/>
          <p:cNvSpPr/>
          <p:nvPr/>
        </p:nvSpPr>
        <p:spPr>
          <a:xfrm>
            <a:off x="5985268" y="1935036"/>
            <a:ext cx="91861" cy="913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5"/>
          <p:cNvSpPr/>
          <p:nvPr/>
        </p:nvSpPr>
        <p:spPr>
          <a:xfrm>
            <a:off x="5601264" y="1937797"/>
            <a:ext cx="91856" cy="913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5"/>
          <p:cNvSpPr/>
          <p:nvPr/>
        </p:nvSpPr>
        <p:spPr>
          <a:xfrm>
            <a:off x="5515763" y="2156722"/>
            <a:ext cx="653203" cy="29633"/>
          </a:xfrm>
          <a:custGeom>
            <a:avLst/>
            <a:gdLst/>
            <a:ahLst/>
            <a:cxnLst/>
            <a:rect l="l" t="t" r="r" b="b"/>
            <a:pathLst>
              <a:path w="979804" h="44450" extrusionOk="0">
                <a:moveTo>
                  <a:pt x="180962" y="18542"/>
                </a:moveTo>
                <a:lnTo>
                  <a:pt x="173443" y="11074"/>
                </a:lnTo>
                <a:lnTo>
                  <a:pt x="7518" y="11074"/>
                </a:lnTo>
                <a:lnTo>
                  <a:pt x="0" y="18542"/>
                </a:lnTo>
                <a:lnTo>
                  <a:pt x="0" y="36982"/>
                </a:lnTo>
                <a:lnTo>
                  <a:pt x="7518" y="44450"/>
                </a:lnTo>
                <a:lnTo>
                  <a:pt x="173443" y="44450"/>
                </a:lnTo>
                <a:lnTo>
                  <a:pt x="180962" y="36982"/>
                </a:lnTo>
                <a:lnTo>
                  <a:pt x="180962" y="18542"/>
                </a:lnTo>
                <a:close/>
              </a:path>
              <a:path w="979804" h="44450" extrusionOk="0">
                <a:moveTo>
                  <a:pt x="979728" y="7467"/>
                </a:moveTo>
                <a:lnTo>
                  <a:pt x="972223" y="0"/>
                </a:lnTo>
                <a:lnTo>
                  <a:pt x="806284" y="0"/>
                </a:lnTo>
                <a:lnTo>
                  <a:pt x="798779" y="7467"/>
                </a:lnTo>
                <a:lnTo>
                  <a:pt x="798779" y="25895"/>
                </a:lnTo>
                <a:lnTo>
                  <a:pt x="806284" y="33375"/>
                </a:lnTo>
                <a:lnTo>
                  <a:pt x="972223" y="33375"/>
                </a:lnTo>
                <a:lnTo>
                  <a:pt x="979728" y="25895"/>
                </a:lnTo>
                <a:lnTo>
                  <a:pt x="979728" y="74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5"/>
          <p:cNvSpPr txBox="1">
            <a:spLocks noGrp="1"/>
          </p:cNvSpPr>
          <p:nvPr>
            <p:ph type="title"/>
          </p:nvPr>
        </p:nvSpPr>
        <p:spPr>
          <a:xfrm>
            <a:off x="381001" y="457200"/>
            <a:ext cx="11506200" cy="71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67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8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8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8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207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6"/>
          <p:cNvSpPr txBox="1">
            <a:spLocks noGrp="1"/>
          </p:cNvSpPr>
          <p:nvPr>
            <p:ph type="title"/>
          </p:nvPr>
        </p:nvSpPr>
        <p:spPr>
          <a:xfrm>
            <a:off x="562708" y="91440"/>
            <a:ext cx="1102907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86"/>
          <p:cNvSpPr/>
          <p:nvPr/>
        </p:nvSpPr>
        <p:spPr>
          <a:xfrm>
            <a:off x="3207818" y="822960"/>
            <a:ext cx="9003323" cy="91440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596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7"/>
          <p:cNvSpPr txBox="1">
            <a:spLocks noGrp="1"/>
          </p:cNvSpPr>
          <p:nvPr>
            <p:ph type="title"/>
          </p:nvPr>
        </p:nvSpPr>
        <p:spPr>
          <a:xfrm>
            <a:off x="562708" y="91440"/>
            <a:ext cx="1102907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87"/>
          <p:cNvSpPr/>
          <p:nvPr/>
        </p:nvSpPr>
        <p:spPr>
          <a:xfrm>
            <a:off x="3207818" y="822960"/>
            <a:ext cx="9003323" cy="91440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46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8"/>
          <p:cNvSpPr txBox="1">
            <a:spLocks noGrp="1"/>
          </p:cNvSpPr>
          <p:nvPr>
            <p:ph type="title"/>
          </p:nvPr>
        </p:nvSpPr>
        <p:spPr>
          <a:xfrm>
            <a:off x="562708" y="91440"/>
            <a:ext cx="1102907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88"/>
          <p:cNvSpPr/>
          <p:nvPr/>
        </p:nvSpPr>
        <p:spPr>
          <a:xfrm>
            <a:off x="3207818" y="822960"/>
            <a:ext cx="9003323" cy="91440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940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5"/>
          <p:cNvSpPr txBox="1">
            <a:spLocks noGrp="1"/>
          </p:cNvSpPr>
          <p:nvPr>
            <p:ph type="title"/>
          </p:nvPr>
        </p:nvSpPr>
        <p:spPr>
          <a:xfrm>
            <a:off x="381001" y="228600"/>
            <a:ext cx="11506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99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0362391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8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8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758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514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3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5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432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/>
          <p:nvPr/>
        </p:nvSpPr>
        <p:spPr>
          <a:xfrm>
            <a:off x="0" y="152400"/>
            <a:ext cx="9144000" cy="753308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C7E6F4"/>
              </a:gs>
              <a:gs pos="50000">
                <a:srgbClr val="DAEFF8"/>
              </a:gs>
              <a:gs pos="100000">
                <a:srgbClr val="ECF7F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505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7"/>
          <p:cNvSpPr txBox="1">
            <a:spLocks noGrp="1"/>
          </p:cNvSpPr>
          <p:nvPr>
            <p:ph type="title"/>
          </p:nvPr>
        </p:nvSpPr>
        <p:spPr>
          <a:xfrm>
            <a:off x="562708" y="91440"/>
            <a:ext cx="1102907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7"/>
          <p:cNvSpPr/>
          <p:nvPr/>
        </p:nvSpPr>
        <p:spPr>
          <a:xfrm>
            <a:off x="3207818" y="822960"/>
            <a:ext cx="9003323" cy="91440"/>
          </a:xfrm>
          <a:prstGeom prst="rect">
            <a:avLst/>
          </a:prstGeom>
          <a:solidFill>
            <a:srgbClr val="C8C8C8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7"/>
          <p:cNvSpPr txBox="1">
            <a:spLocks noGrp="1"/>
          </p:cNvSpPr>
          <p:nvPr>
            <p:ph type="dt" idx="10"/>
          </p:nvPr>
        </p:nvSpPr>
        <p:spPr>
          <a:xfrm>
            <a:off x="10420717" y="6403120"/>
            <a:ext cx="11254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57"/>
          <p:cNvSpPr txBox="1">
            <a:spLocks noGrp="1"/>
          </p:cNvSpPr>
          <p:nvPr>
            <p:ph type="sldNum" idx="12"/>
          </p:nvPr>
        </p:nvSpPr>
        <p:spPr>
          <a:xfrm>
            <a:off x="11591778" y="6400801"/>
            <a:ext cx="5627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99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3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5"/>
          <p:cNvSpPr txBox="1">
            <a:spLocks noGrp="1"/>
          </p:cNvSpPr>
          <p:nvPr>
            <p:ph type="title"/>
          </p:nvPr>
        </p:nvSpPr>
        <p:spPr>
          <a:xfrm>
            <a:off x="381001" y="228600"/>
            <a:ext cx="11506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99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6"/>
          <p:cNvSpPr>
            <a:spLocks noGrp="1"/>
          </p:cNvSpPr>
          <p:nvPr>
            <p:ph type="pic" idx="2"/>
          </p:nvPr>
        </p:nvSpPr>
        <p:spPr>
          <a:xfrm>
            <a:off x="531953" y="1524000"/>
            <a:ext cx="6097587" cy="44167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137175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Calibri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Calibri"/>
              <a:buNone/>
              <a:defRPr sz="27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Calibri"/>
              <a:buNone/>
              <a:defRPr sz="23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Calibri"/>
              <a:buNone/>
              <a:defRPr sz="19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Calibri"/>
              <a:buNone/>
              <a:defRPr sz="19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Calibri"/>
              <a:buNone/>
              <a:defRPr sz="19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Calibri"/>
              <a:buNone/>
              <a:defRPr sz="19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Calibri"/>
              <a:buNone/>
              <a:defRPr sz="19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Calibri"/>
              <a:buNone/>
              <a:defRPr sz="19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6"/>
          <p:cNvSpPr txBox="1">
            <a:spLocks noGrp="1"/>
          </p:cNvSpPr>
          <p:nvPr>
            <p:ph type="body" idx="1"/>
          </p:nvPr>
        </p:nvSpPr>
        <p:spPr>
          <a:xfrm>
            <a:off x="7010639" y="1524000"/>
            <a:ext cx="4649412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Calibri"/>
              <a:buNone/>
              <a:defRPr sz="1999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7"/>
              <a:buFont typeface="Calibri"/>
              <a:buNone/>
              <a:defRPr sz="1067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3"/>
              <a:buFont typeface="Calibri"/>
              <a:buNone/>
              <a:defRPr sz="933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3"/>
              <a:buFont typeface="Calibri"/>
              <a:buNone/>
              <a:defRPr sz="933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3"/>
              <a:buFont typeface="Calibri"/>
              <a:buNone/>
              <a:defRPr sz="933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3"/>
              <a:buFont typeface="Calibri"/>
              <a:buNone/>
              <a:defRPr sz="933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3"/>
              <a:buFont typeface="Calibri"/>
              <a:buNone/>
              <a:defRPr sz="933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3"/>
              <a:buFont typeface="Calibri"/>
              <a:buNone/>
              <a:defRPr sz="933"/>
            </a:lvl9pPr>
          </a:lstStyle>
          <a:p>
            <a:endParaRPr/>
          </a:p>
        </p:txBody>
      </p:sp>
      <p:sp>
        <p:nvSpPr>
          <p:cNvPr id="45" name="Google Shape;45;p56"/>
          <p:cNvSpPr txBox="1">
            <a:spLocks noGrp="1"/>
          </p:cNvSpPr>
          <p:nvPr>
            <p:ph type="dt" idx="10"/>
          </p:nvPr>
        </p:nvSpPr>
        <p:spPr>
          <a:xfrm>
            <a:off x="4183221" y="6556248"/>
            <a:ext cx="1226717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6"/>
          <p:cNvSpPr txBox="1">
            <a:spLocks noGrp="1"/>
          </p:cNvSpPr>
          <p:nvPr>
            <p:ph type="ftr" idx="11"/>
          </p:nvPr>
        </p:nvSpPr>
        <p:spPr>
          <a:xfrm>
            <a:off x="8623670" y="6556248"/>
            <a:ext cx="2743915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6"/>
          <p:cNvSpPr txBox="1">
            <a:spLocks noGrp="1"/>
          </p:cNvSpPr>
          <p:nvPr>
            <p:ph type="sldNum" idx="12"/>
          </p:nvPr>
        </p:nvSpPr>
        <p:spPr>
          <a:xfrm>
            <a:off x="11278950" y="6556248"/>
            <a:ext cx="38176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56"/>
          <p:cNvSpPr txBox="1">
            <a:spLocks noGrp="1"/>
          </p:cNvSpPr>
          <p:nvPr>
            <p:ph type="title"/>
          </p:nvPr>
        </p:nvSpPr>
        <p:spPr>
          <a:xfrm>
            <a:off x="381001" y="457200"/>
            <a:ext cx="11506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7"/>
          <p:cNvSpPr txBox="1">
            <a:spLocks noGrp="1"/>
          </p:cNvSpPr>
          <p:nvPr>
            <p:ph type="title"/>
          </p:nvPr>
        </p:nvSpPr>
        <p:spPr>
          <a:xfrm>
            <a:off x="562708" y="91440"/>
            <a:ext cx="1102907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7"/>
          <p:cNvSpPr/>
          <p:nvPr/>
        </p:nvSpPr>
        <p:spPr>
          <a:xfrm>
            <a:off x="3207818" y="822960"/>
            <a:ext cx="9003323" cy="91440"/>
          </a:xfrm>
          <a:prstGeom prst="rect">
            <a:avLst/>
          </a:prstGeom>
          <a:solidFill>
            <a:srgbClr val="C8C8C8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7"/>
          <p:cNvSpPr txBox="1">
            <a:spLocks noGrp="1"/>
          </p:cNvSpPr>
          <p:nvPr>
            <p:ph type="dt" idx="10"/>
          </p:nvPr>
        </p:nvSpPr>
        <p:spPr>
          <a:xfrm>
            <a:off x="10420717" y="6403120"/>
            <a:ext cx="11254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7"/>
          <p:cNvSpPr txBox="1">
            <a:spLocks noGrp="1"/>
          </p:cNvSpPr>
          <p:nvPr>
            <p:ph type="sldNum" idx="12"/>
          </p:nvPr>
        </p:nvSpPr>
        <p:spPr>
          <a:xfrm>
            <a:off x="11591778" y="6400801"/>
            <a:ext cx="5627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1"/>
          <p:cNvSpPr txBox="1">
            <a:spLocks noGrp="1"/>
          </p:cNvSpPr>
          <p:nvPr>
            <p:ph type="body" idx="1"/>
          </p:nvPr>
        </p:nvSpPr>
        <p:spPr>
          <a:xfrm>
            <a:off x="3717419" y="3336688"/>
            <a:ext cx="7619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1"/>
          <p:cNvSpPr txBox="1">
            <a:spLocks noGrp="1"/>
          </p:cNvSpPr>
          <p:nvPr>
            <p:ph type="subTitle" idx="2"/>
          </p:nvPr>
        </p:nvSpPr>
        <p:spPr>
          <a:xfrm>
            <a:off x="3718560" y="2919079"/>
            <a:ext cx="76199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1"/>
          <p:cNvSpPr txBox="1">
            <a:spLocks noGrp="1"/>
          </p:cNvSpPr>
          <p:nvPr>
            <p:ph type="title"/>
          </p:nvPr>
        </p:nvSpPr>
        <p:spPr>
          <a:xfrm>
            <a:off x="3718560" y="1443816"/>
            <a:ext cx="761999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0205" y="5695742"/>
            <a:ext cx="1114425" cy="116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370" y="5724213"/>
            <a:ext cx="1415816" cy="98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Lintasarta - Indonesian Data Center, Cloud &amp;amp; Datacomm Provider">
            <a:extLst>
              <a:ext uri="{FF2B5EF4-FFF2-40B4-BE49-F238E27FC236}">
                <a16:creationId xmlns:a16="http://schemas.microsoft.com/office/drawing/2014/main" id="{6D92AD4A-F449-9A24-0DF7-9A204D362E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2" y="741411"/>
            <a:ext cx="2091288" cy="122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94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/>
        </p:nvSpPr>
        <p:spPr>
          <a:xfrm>
            <a:off x="2953310" y="6435314"/>
            <a:ext cx="398089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Strictly Confidential ©PT Metrodata Electronics, Tbk. 2021</a:t>
            </a:r>
            <a:endParaRPr sz="11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7"/>
          <p:cNvSpPr/>
          <p:nvPr/>
        </p:nvSpPr>
        <p:spPr>
          <a:xfrm>
            <a:off x="10515600" y="6205657"/>
            <a:ext cx="1676400" cy="652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4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669"/>
            <a:ext cx="12192000" cy="685621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7"/>
          <p:cNvSpPr txBox="1">
            <a:spLocks noGrp="1"/>
          </p:cNvSpPr>
          <p:nvPr>
            <p:ph type="title"/>
          </p:nvPr>
        </p:nvSpPr>
        <p:spPr>
          <a:xfrm>
            <a:off x="381001" y="457200"/>
            <a:ext cx="11506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body" idx="1"/>
          </p:nvPr>
        </p:nvSpPr>
        <p:spPr>
          <a:xfrm>
            <a:off x="381001" y="1371600"/>
            <a:ext cx="11506200" cy="459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7"/>
          <p:cNvSpPr txBox="1"/>
          <p:nvPr/>
        </p:nvSpPr>
        <p:spPr>
          <a:xfrm>
            <a:off x="2953310" y="6435314"/>
            <a:ext cx="398089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Strictly Confidential ©PT Metrodata Electronics, Tbk. 2021</a:t>
            </a:r>
            <a:endParaRPr sz="11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2400" y="6101264"/>
            <a:ext cx="2653335" cy="69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7"/>
          <p:cNvSpPr/>
          <p:nvPr/>
        </p:nvSpPr>
        <p:spPr>
          <a:xfrm>
            <a:off x="10515600" y="6205657"/>
            <a:ext cx="1676400" cy="652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4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711179" y="6426425"/>
            <a:ext cx="404621" cy="3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DE692D-F502-3A97-B944-E9E0D03EEED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39320" y="6451169"/>
            <a:ext cx="695659" cy="3744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/>
        </p:nvSpPr>
        <p:spPr>
          <a:xfrm>
            <a:off x="2953310" y="6435314"/>
            <a:ext cx="398089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Strictly Confidential ©PT Metrodata Electronics, Tbk. 2021</a:t>
            </a:r>
            <a:endParaRPr sz="11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7"/>
          <p:cNvSpPr/>
          <p:nvPr/>
        </p:nvSpPr>
        <p:spPr>
          <a:xfrm>
            <a:off x="10515600" y="6205657"/>
            <a:ext cx="1676400" cy="652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4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669"/>
            <a:ext cx="12192000" cy="685621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7"/>
          <p:cNvSpPr txBox="1">
            <a:spLocks noGrp="1"/>
          </p:cNvSpPr>
          <p:nvPr>
            <p:ph type="title"/>
          </p:nvPr>
        </p:nvSpPr>
        <p:spPr>
          <a:xfrm>
            <a:off x="381001" y="457200"/>
            <a:ext cx="11506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body" idx="1"/>
          </p:nvPr>
        </p:nvSpPr>
        <p:spPr>
          <a:xfrm>
            <a:off x="381001" y="1371600"/>
            <a:ext cx="11506200" cy="459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7"/>
          <p:cNvSpPr txBox="1"/>
          <p:nvPr/>
        </p:nvSpPr>
        <p:spPr>
          <a:xfrm>
            <a:off x="2953310" y="6435314"/>
            <a:ext cx="398089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Strictly Confidential ©PT Metrodata Electronics, Tbk. 2022</a:t>
            </a:r>
            <a:endParaRPr sz="1100" b="1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4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6200" y="6435314"/>
            <a:ext cx="1779574" cy="44914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7"/>
          <p:cNvSpPr/>
          <p:nvPr/>
        </p:nvSpPr>
        <p:spPr>
          <a:xfrm>
            <a:off x="10515600" y="6205657"/>
            <a:ext cx="1676400" cy="652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4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711179" y="6426425"/>
            <a:ext cx="404621" cy="3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" descr="Lintasarta - Indonesian Data Center, Cloud &amp;amp; Datacomm Provider">
            <a:extLst>
              <a:ext uri="{FF2B5EF4-FFF2-40B4-BE49-F238E27FC236}">
                <a16:creationId xmlns:a16="http://schemas.microsoft.com/office/drawing/2014/main" id="{CE74D886-B699-5889-0C13-F561345B48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321" y="6399272"/>
            <a:ext cx="656705" cy="3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060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DE_BE30B2D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9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/>
        </p:nvSpPr>
        <p:spPr>
          <a:xfrm>
            <a:off x="-85724" y="1371600"/>
            <a:ext cx="121920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EUT Script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n-US" sz="4000" b="1" i="0" u="none" strike="noStrike" cap="none" dirty="0">
              <a:solidFill>
                <a:schemeClr val="tx1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Order Trade dan Non Trade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n-US" sz="40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fr-FR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9372600" y="6263640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Prepared By: </a:t>
            </a:r>
            <a:endParaRPr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METRODATA Team</a:t>
            </a:r>
            <a:endParaRPr sz="14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4495800"/>
            <a:ext cx="1874057" cy="16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3662CE-CC45-5812-4D41-89171BD11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476" y="4191000"/>
            <a:ext cx="3906982" cy="2102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52F0EE-D668-49D9-9A0D-149DEAE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47" y="1818064"/>
            <a:ext cx="9171029" cy="3495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3: Input Item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GBPA dan Checkout Item </a:t>
            </a:r>
            <a:r>
              <a:rPr lang="en-US" sz="1800" b="1" dirty="0" err="1">
                <a:latin typeface="Calibri"/>
                <a:ea typeface="SimSun"/>
              </a:rPr>
              <a:t>hingga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terbuat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Requsition</a:t>
            </a:r>
            <a:endParaRPr lang="en-ID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287F92-0767-445C-B6DF-F905CF3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11537"/>
              </p:ext>
            </p:extLst>
          </p:nvPr>
        </p:nvGraphicFramePr>
        <p:xfrm>
          <a:off x="9629774" y="952986"/>
          <a:ext cx="2414391" cy="2612652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414391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37098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241663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Input Quantity item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Add to cart untuk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barang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pembelian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ingin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di beli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Click View Cart and Checkout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SimSun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5EA5183-B823-41A7-AB1B-9E30139FAF72}"/>
              </a:ext>
            </a:extLst>
          </p:cNvPr>
          <p:cNvSpPr/>
          <p:nvPr/>
        </p:nvSpPr>
        <p:spPr>
          <a:xfrm>
            <a:off x="1038414" y="3939540"/>
            <a:ext cx="1956246" cy="2209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3C5EF-C64C-4CA9-8F43-4FDAA5D57BE6}"/>
              </a:ext>
            </a:extLst>
          </p:cNvPr>
          <p:cNvSpPr/>
          <p:nvPr/>
        </p:nvSpPr>
        <p:spPr>
          <a:xfrm>
            <a:off x="8252460" y="3040380"/>
            <a:ext cx="1097280" cy="2514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45989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FE1D26F2-FF2A-9545-E48E-65E149F38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1ADEE507-7FDF-0145-0C4B-C94A3DB01454}"/>
              </a:ext>
            </a:extLst>
          </p:cNvPr>
          <p:cNvSpPr txBox="1"/>
          <p:nvPr/>
        </p:nvSpPr>
        <p:spPr>
          <a:xfrm>
            <a:off x="1904218" y="2961788"/>
            <a:ext cx="83793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PO-05: Membuat/Mengubah Approval Group &amp; Position Hierarchy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&amp; Position Hierarchy</a:t>
            </a:r>
            <a:endParaRPr lang="en-US" sz="2400" dirty="0">
              <a:latin typeface="Calibri"/>
              <a:ea typeface="SimSun"/>
            </a:endParaRP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16205468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CA558-A278-6F50-5B28-534890689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20FCB7-F000-DFAB-9161-EB75B57C6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11" y="1732766"/>
            <a:ext cx="5442230" cy="43436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0B78AC-3527-79B9-37C7-BE983E6AF9E2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9B7F4-377A-3A98-D785-171505076461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Masuk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Setup - Approvals - Approvals Assignment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08FA39-757D-FB92-1618-FEEAAF156233}"/>
              </a:ext>
            </a:extLst>
          </p:cNvPr>
          <p:cNvSpPr/>
          <p:nvPr/>
        </p:nvSpPr>
        <p:spPr>
          <a:xfrm flipH="1" flipV="1">
            <a:off x="2188028" y="4463141"/>
            <a:ext cx="1426029" cy="3265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62502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80087-BBCE-3282-D920-071D7944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2D4CBD-2200-2B56-B51E-7FCFBE58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70" y="1882793"/>
            <a:ext cx="5905215" cy="403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42DD7-249B-E46F-195D-F2728CC74C4A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CA9D4-37C5-0FF6-086E-DF9243C9EC3E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Masukkan data yang </a:t>
            </a:r>
            <a:r>
              <a:rPr lang="en-US" sz="1800" b="1" dirty="0" err="1">
                <a:latin typeface="Calibri"/>
                <a:ea typeface="SimSun"/>
              </a:rPr>
              <a:t>diperlukan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5C82D-C16D-426B-6770-E541BC619C4F}"/>
              </a:ext>
            </a:extLst>
          </p:cNvPr>
          <p:cNvSpPr/>
          <p:nvPr/>
        </p:nvSpPr>
        <p:spPr>
          <a:xfrm flipH="1">
            <a:off x="1774370" y="2151093"/>
            <a:ext cx="1817915" cy="8533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9FAE4F5-D318-E954-B2E0-55995E436B24}"/>
              </a:ext>
            </a:extLst>
          </p:cNvPr>
          <p:cNvGraphicFramePr>
            <a:graphicFrameLocks noGrp="1"/>
          </p:cNvGraphicFramePr>
          <p:nvPr/>
        </p:nvGraphicFramePr>
        <p:xfrm>
          <a:off x="7319328" y="1348045"/>
          <a:ext cx="3963429" cy="235821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634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0506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153153">
                <a:tc>
                  <a:txBody>
                    <a:bodyPr/>
                    <a:lstStyle/>
                    <a:p>
                      <a:pPr lvl="1"/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beberapa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informasi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bisa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didalam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Header : </a:t>
                      </a:r>
                    </a:p>
                    <a:p>
                      <a:pPr lvl="1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Operating Unit : NNA_HOQ_OU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Position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Posisi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Pegawai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Job : Job Name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008ACA-A035-4C73-3F4C-ACF595C4FC56}"/>
              </a:ext>
            </a:extLst>
          </p:cNvPr>
          <p:cNvGraphicFramePr>
            <a:graphicFrameLocks noGrp="1"/>
          </p:cNvGraphicFramePr>
          <p:nvPr/>
        </p:nvGraphicFramePr>
        <p:xfrm>
          <a:off x="7319328" y="3901499"/>
          <a:ext cx="3963429" cy="235821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634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0506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153153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Document Type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Jenis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Dokumen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dilakukan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approval 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Approval Group : Nama Approval Group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Effective From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Tanggal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Mulai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Berlaku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Approval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Effevtive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To (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Opsional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 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Tanggal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Berakhir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Berlaku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Approval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3BCB25F6-149F-208C-CB9A-55E9E1BBBDF3}"/>
              </a:ext>
            </a:extLst>
          </p:cNvPr>
          <p:cNvSpPr/>
          <p:nvPr/>
        </p:nvSpPr>
        <p:spPr>
          <a:xfrm flipH="1">
            <a:off x="865411" y="3474817"/>
            <a:ext cx="5415645" cy="5637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5299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ED63-E7C4-45D3-61EA-5494A5EA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D12AA-3560-0F8D-63CE-206E4F62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33" y="1754537"/>
            <a:ext cx="5233323" cy="4239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BCAAF2-00FC-BB04-BC84-6673971A159E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D45C4-A4AA-F918-652C-E71AED4DFFD4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Masuk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Setup - Approvals - Approvals Group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62908F-B47F-1467-4499-4AA200B8BEB3}"/>
              </a:ext>
            </a:extLst>
          </p:cNvPr>
          <p:cNvSpPr/>
          <p:nvPr/>
        </p:nvSpPr>
        <p:spPr>
          <a:xfrm flipH="1">
            <a:off x="1768924" y="4628702"/>
            <a:ext cx="1279075" cy="2807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84540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64A4-7B39-6DCE-F1C4-A13B0B90E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6F7727-6E2C-DAB5-EDEC-A1A0CE5B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39" y="1821206"/>
            <a:ext cx="6602412" cy="41605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43DB52-9B14-3669-E128-22DEECCE7714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9382C-0ECA-1F3B-4DC4-034D57E29CEC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Masukkan data yang </a:t>
            </a:r>
            <a:r>
              <a:rPr lang="en-US" sz="1800" b="1" dirty="0" err="1">
                <a:latin typeface="Calibri"/>
                <a:ea typeface="SimSun"/>
              </a:rPr>
              <a:t>diperlukan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jika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2AD294-F521-5D95-C773-8CCEFC5ABE57}"/>
              </a:ext>
            </a:extLst>
          </p:cNvPr>
          <p:cNvSpPr/>
          <p:nvPr/>
        </p:nvSpPr>
        <p:spPr>
          <a:xfrm flipH="1">
            <a:off x="1382484" y="2050867"/>
            <a:ext cx="1654630" cy="5637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244460-64C8-F303-658B-C88C94C54905}"/>
              </a:ext>
            </a:extLst>
          </p:cNvPr>
          <p:cNvGraphicFramePr>
            <a:graphicFrameLocks noGrp="1"/>
          </p:cNvGraphicFramePr>
          <p:nvPr/>
        </p:nvGraphicFramePr>
        <p:xfrm>
          <a:off x="7319326" y="1009426"/>
          <a:ext cx="3963429" cy="208288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634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8095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900003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beberapa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informasi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bisa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didalam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Header : 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Operating Unit : NNA_HOQ_OU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Name : Nama Approval Group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(Optional) : Detail Approval Group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BD99DE-E2B8-8542-9790-2866CBEE3813}"/>
              </a:ext>
            </a:extLst>
          </p:cNvPr>
          <p:cNvGraphicFramePr>
            <a:graphicFrameLocks noGrp="1"/>
          </p:cNvGraphicFramePr>
          <p:nvPr/>
        </p:nvGraphicFramePr>
        <p:xfrm>
          <a:off x="7319327" y="3138923"/>
          <a:ext cx="3963429" cy="338650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634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4494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141558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beberapa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informasi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bisa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di input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Approval Rules :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Object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Jenis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Object Approval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 : Include / Exclude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Amount Limit : Nominal limit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Approval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Low Value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Terdiri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jangkauan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account 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atau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Lokasi Cabang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dicapai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High Value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Terdiri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jangkauan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account  / Lokasi Cabang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dicapai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498ED3C7-42A4-B0B7-5CA1-5B396BCF5F8D}"/>
              </a:ext>
            </a:extLst>
          </p:cNvPr>
          <p:cNvSpPr/>
          <p:nvPr/>
        </p:nvSpPr>
        <p:spPr>
          <a:xfrm flipH="1">
            <a:off x="506181" y="3409503"/>
            <a:ext cx="5949047" cy="4766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38741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0C04B-990B-ABB9-BB10-E067CF0C7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6C4380-CB93-7E1F-CBE3-F35DF54F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66" y="1922084"/>
            <a:ext cx="7048706" cy="3782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90C697-3B65-70CB-6417-B62E74DF2C31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84CC-4FE3-C56C-BD73-FB2CEE742C81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Masuk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Setup - </a:t>
            </a:r>
            <a:r>
              <a:rPr lang="en-US" sz="1800" b="1" dirty="0" err="1">
                <a:latin typeface="Calibri"/>
                <a:ea typeface="SimSun"/>
              </a:rPr>
              <a:t>Personel</a:t>
            </a:r>
            <a:r>
              <a:rPr lang="en-US" sz="1800" b="1" dirty="0">
                <a:latin typeface="Calibri"/>
                <a:ea typeface="SimSun"/>
              </a:rPr>
              <a:t> - Position Hierarchy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A18120-EB68-A52F-E860-1C5138CF65E1}"/>
              </a:ext>
            </a:extLst>
          </p:cNvPr>
          <p:cNvSpPr/>
          <p:nvPr/>
        </p:nvSpPr>
        <p:spPr>
          <a:xfrm flipH="1" flipV="1">
            <a:off x="2068284" y="4767939"/>
            <a:ext cx="1491343" cy="37011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37694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858D1-654B-759B-A8B4-54B8D15AF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62DA1B-1505-7809-555E-C215E078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6" y="1710993"/>
            <a:ext cx="5951143" cy="43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72FB74-2EEB-A11A-D0B4-A027AAFD1888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2544E-F885-F6F1-7616-038B5B09DDFA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6: Isi data yang </a:t>
            </a:r>
            <a:r>
              <a:rPr lang="en-US" sz="1800" b="1" dirty="0" err="1">
                <a:latin typeface="Calibri"/>
                <a:ea typeface="SimSun"/>
              </a:rPr>
              <a:t>diperlukan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662294-C4DD-D40E-1DFA-EDEC4EE8306C}"/>
              </a:ext>
            </a:extLst>
          </p:cNvPr>
          <p:cNvSpPr/>
          <p:nvPr/>
        </p:nvSpPr>
        <p:spPr>
          <a:xfrm flipH="1" flipV="1">
            <a:off x="1665514" y="1993399"/>
            <a:ext cx="3385456" cy="3701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CCE5BC-417B-0051-F89F-8B083C79928A}"/>
              </a:ext>
            </a:extLst>
          </p:cNvPr>
          <p:cNvGraphicFramePr>
            <a:graphicFrameLocks noGrp="1"/>
          </p:cNvGraphicFramePr>
          <p:nvPr/>
        </p:nvGraphicFramePr>
        <p:xfrm>
          <a:off x="7351984" y="987654"/>
          <a:ext cx="3963429" cy="338328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634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6041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181505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Name : Input Nama Position Hierarchy</a:t>
                      </a: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(I) Saved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Date From (Mandatory)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Tanggal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mulai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berlaku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position hierarchy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Date To (Optional)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Tanggal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berakhir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berlaku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position hierarchy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Pada field Position name, ctrl + F11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memunculkan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list position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dipilih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sebagai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pemegang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posisi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tertinggi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didalam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hierarchy</a:t>
                      </a: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(I) Down 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28A5C9-4799-9C98-5F71-9140AB13C931}"/>
              </a:ext>
            </a:extLst>
          </p:cNvPr>
          <p:cNvGraphicFramePr>
            <a:graphicFrameLocks noGrp="1"/>
          </p:cNvGraphicFramePr>
          <p:nvPr/>
        </p:nvGraphicFramePr>
        <p:xfrm>
          <a:off x="7351984" y="4422306"/>
          <a:ext cx="3963429" cy="210312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634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4821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902099">
                <a:tc>
                  <a:txBody>
                    <a:bodyPr/>
                    <a:lstStyle/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beberapa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field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bisa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didalam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bagian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Subordinates :</a:t>
                      </a: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Name : Nama Position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Name Holders : Nama Employee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position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terpilih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Apabila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terdapat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lebih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1 holders)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ECC0F20-052B-FE80-252B-0C01A58C173E}"/>
              </a:ext>
            </a:extLst>
          </p:cNvPr>
          <p:cNvSpPr/>
          <p:nvPr/>
        </p:nvSpPr>
        <p:spPr>
          <a:xfrm flipH="1" flipV="1">
            <a:off x="3162298" y="2403297"/>
            <a:ext cx="1094016" cy="5685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ABFCE-4CC6-82C9-B813-BCB41A6BE645}"/>
              </a:ext>
            </a:extLst>
          </p:cNvPr>
          <p:cNvSpPr/>
          <p:nvPr/>
        </p:nvSpPr>
        <p:spPr>
          <a:xfrm flipH="1" flipV="1">
            <a:off x="1118506" y="4422306"/>
            <a:ext cx="3137808" cy="5685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18516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3C97FAC0-97A1-C5FF-C001-DBB8F3D3A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25D57AAC-6738-8B3A-3E16-CF83440F5A9C}"/>
              </a:ext>
            </a:extLst>
          </p:cNvPr>
          <p:cNvSpPr txBox="1"/>
          <p:nvPr/>
        </p:nvSpPr>
        <p:spPr>
          <a:xfrm>
            <a:off x="1904218" y="2961788"/>
            <a:ext cx="83793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PO-05: Membuat/Mengubah Approval Group &amp; Position Hierarchy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&amp; Position Hierarchy</a:t>
            </a:r>
            <a:endParaRPr lang="en-US" sz="2400" dirty="0">
              <a:latin typeface="Calibri"/>
              <a:ea typeface="SimSun"/>
            </a:endParaRP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14409179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4093-6B7C-BA28-BA6E-1FE85446A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277FA3-A7CA-405C-B8C4-FF7B9634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04" y="1859999"/>
            <a:ext cx="5732324" cy="4016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83240-A5CC-4221-8AD0-5566E41F6E43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93B52-204F-50BA-65DA-7B6C63D2E305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Masuk </a:t>
            </a:r>
            <a:r>
              <a:rPr lang="en-US" sz="1800" b="1" dirty="0" err="1">
                <a:latin typeface="Calibri"/>
                <a:ea typeface="SimSun"/>
              </a:rPr>
              <a:t>kembali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Setup - Approvals - Approvals Assignment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030874-E8FE-7648-A6F3-EAC9F02F2EBD}"/>
              </a:ext>
            </a:extLst>
          </p:cNvPr>
          <p:cNvSpPr/>
          <p:nvPr/>
        </p:nvSpPr>
        <p:spPr>
          <a:xfrm flipH="1" flipV="1">
            <a:off x="2395268" y="4767942"/>
            <a:ext cx="1436502" cy="3156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67149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5723C-50A0-D87D-0FA4-BE4492F84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1245D2-C5C5-687B-9F66-E346C0D8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70" y="1882793"/>
            <a:ext cx="5905215" cy="403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B46858-F7E2-A424-75E5-2039A339DBF5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A66E6-C391-5111-5560-590A283E07C2}"/>
              </a:ext>
            </a:extLst>
          </p:cNvPr>
          <p:cNvSpPr txBox="1"/>
          <p:nvPr/>
        </p:nvSpPr>
        <p:spPr>
          <a:xfrm>
            <a:off x="192422" y="1024880"/>
            <a:ext cx="100619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Masukkan data yang </a:t>
            </a:r>
            <a:r>
              <a:rPr lang="en-US" sz="1800" b="1" dirty="0" err="1">
                <a:latin typeface="Calibri"/>
                <a:ea typeface="SimSun"/>
              </a:rPr>
              <a:t>diperlukan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ubah</a:t>
            </a:r>
            <a:r>
              <a:rPr lang="en-US" sz="1800" b="1" dirty="0">
                <a:latin typeface="Calibri"/>
                <a:ea typeface="SimSun"/>
              </a:rPr>
              <a:t> data yang </a:t>
            </a:r>
            <a:r>
              <a:rPr lang="en-US" sz="1800" b="1" dirty="0" err="1">
                <a:latin typeface="Calibri"/>
                <a:ea typeface="SimSun"/>
              </a:rPr>
              <a:t>diinginkan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7C74C6-FB0A-B659-8A4C-A0FE4E137B82}"/>
              </a:ext>
            </a:extLst>
          </p:cNvPr>
          <p:cNvSpPr/>
          <p:nvPr/>
        </p:nvSpPr>
        <p:spPr>
          <a:xfrm flipH="1">
            <a:off x="1774370" y="2151093"/>
            <a:ext cx="1817915" cy="8533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4A8E628-F124-53D7-CD3C-5E24A8151011}"/>
              </a:ext>
            </a:extLst>
          </p:cNvPr>
          <p:cNvGraphicFramePr>
            <a:graphicFrameLocks noGrp="1"/>
          </p:cNvGraphicFramePr>
          <p:nvPr/>
        </p:nvGraphicFramePr>
        <p:xfrm>
          <a:off x="7215687" y="2294454"/>
          <a:ext cx="4110902" cy="366912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110902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5536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232928">
                <a:tc>
                  <a:txBody>
                    <a:bodyPr/>
                    <a:lstStyle/>
                    <a:p>
                      <a:pPr lvl="1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Select Operating Unit</a:t>
                      </a:r>
                    </a:p>
                    <a:p>
                      <a:pPr lvl="1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1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Select Position</a:t>
                      </a:r>
                    </a:p>
                    <a:p>
                      <a:pPr lvl="1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1"/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beberapa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informasi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bisa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di update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Assignment Approval :</a:t>
                      </a:r>
                    </a:p>
                    <a:p>
                      <a:pPr lvl="1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Document Type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Jenis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Dokumen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dilakukan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approval 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Approval Group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Jenis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Approval Assignment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Effective From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Tanggal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Mulai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Berlaku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Approval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Effevtive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To (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Opsional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 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Tanggal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Berakhir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Berlaku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Approval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D706260-B3A4-CBAE-5BEB-0FA7D8CE4564}"/>
              </a:ext>
            </a:extLst>
          </p:cNvPr>
          <p:cNvSpPr/>
          <p:nvPr/>
        </p:nvSpPr>
        <p:spPr>
          <a:xfrm flipH="1">
            <a:off x="865411" y="3474817"/>
            <a:ext cx="5415645" cy="5637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676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28765C-69DA-472F-A741-6CEFE8A8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662"/>
            <a:ext cx="6557766" cy="28954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4: Input Header Shopping Cart dan Save Shopping Cart</a:t>
            </a:r>
            <a:endParaRPr lang="en-ID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287F92-0767-445C-B6DF-F905CF3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578133"/>
              </p:ext>
            </p:extLst>
          </p:nvPr>
        </p:nvGraphicFramePr>
        <p:xfrm>
          <a:off x="9777609" y="218352"/>
          <a:ext cx="2414391" cy="2605111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414391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5815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559854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Description : set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deskripsi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pembelian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Justification : Detail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Keperluan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Pembelian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SimSun" panose="02010600030101010101" pitchFamily="2" charset="-122"/>
                        <a:cs typeface="Arial"/>
                        <a:sym typeface="Arial"/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When do you need this item : Waktu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keperluan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barang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untuk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dipakai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SimSun" panose="02010600030101010101" pitchFamily="2" charset="-122"/>
                        <a:cs typeface="Arial"/>
                        <a:sym typeface="Arial"/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Where do they need to be delivered : Automatic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Click (B) Save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SimSun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EC3C5EF-C64C-4CA9-8F43-4FDAA5D57BE6}"/>
              </a:ext>
            </a:extLst>
          </p:cNvPr>
          <p:cNvSpPr/>
          <p:nvPr/>
        </p:nvSpPr>
        <p:spPr>
          <a:xfrm>
            <a:off x="147834" y="2825581"/>
            <a:ext cx="1965446" cy="7887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FF953B-246F-4824-80EB-9088E0EE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674" y="3614335"/>
            <a:ext cx="2320604" cy="27699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9130A1-83A7-460B-82E5-8F7EBDE89158}"/>
              </a:ext>
            </a:extLst>
          </p:cNvPr>
          <p:cNvSpPr/>
          <p:nvPr/>
        </p:nvSpPr>
        <p:spPr>
          <a:xfrm>
            <a:off x="3372681" y="3176693"/>
            <a:ext cx="223959" cy="176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1259C-C254-471B-9196-6285A6C834C3}"/>
              </a:ext>
            </a:extLst>
          </p:cNvPr>
          <p:cNvSpPr/>
          <p:nvPr/>
        </p:nvSpPr>
        <p:spPr>
          <a:xfrm>
            <a:off x="7184964" y="3614334"/>
            <a:ext cx="2305314" cy="234914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3964A54-9E9F-40B1-B3AD-FA90EAEDA9F1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3596640" y="3264747"/>
            <a:ext cx="3573034" cy="1734564"/>
          </a:xfrm>
          <a:prstGeom prst="bentConnector3">
            <a:avLst>
              <a:gd name="adj1" fmla="val 90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59A1790-28A9-4F2A-B94C-463ED2B4B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216" y="3121734"/>
            <a:ext cx="4038950" cy="2438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CDDB3B8-C2F5-4D58-9B32-B6798ABD4CE8}"/>
              </a:ext>
            </a:extLst>
          </p:cNvPr>
          <p:cNvSpPr/>
          <p:nvPr/>
        </p:nvSpPr>
        <p:spPr>
          <a:xfrm>
            <a:off x="8280400" y="5991331"/>
            <a:ext cx="518160" cy="3217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765872A-F2CE-4DBB-91BB-5EE4FE6610F7}"/>
              </a:ext>
            </a:extLst>
          </p:cNvPr>
          <p:cNvCxnSpPr>
            <a:stCxn id="21" idx="2"/>
            <a:endCxn id="18" idx="2"/>
          </p:cNvCxnSpPr>
          <p:nvPr/>
        </p:nvCxnSpPr>
        <p:spPr>
          <a:xfrm rot="5400000" flipH="1" flipV="1">
            <a:off x="7808350" y="4096724"/>
            <a:ext cx="2947470" cy="1485211"/>
          </a:xfrm>
          <a:prstGeom prst="bentConnector3">
            <a:avLst>
              <a:gd name="adj1" fmla="val -77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8513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93282-D8DC-9E99-A56C-732EE8D3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1285C7-6B2B-EE03-9CD0-D015F9A1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33" y="1754537"/>
            <a:ext cx="5233323" cy="4239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7C67F-A4F2-AAA3-31E8-BF5F6406C057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5E5B9-DD51-B3C4-CF50-9B9B5AE87955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Masuk </a:t>
            </a:r>
            <a:r>
              <a:rPr lang="en-US" sz="1800" b="1" dirty="0" err="1">
                <a:latin typeface="Calibri"/>
                <a:ea typeface="SimSun"/>
              </a:rPr>
              <a:t>kembali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Setup - Approvals - Approvals Group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595E5-A8D7-B6F2-327F-814FA71CC56B}"/>
              </a:ext>
            </a:extLst>
          </p:cNvPr>
          <p:cNvSpPr/>
          <p:nvPr/>
        </p:nvSpPr>
        <p:spPr>
          <a:xfrm flipH="1">
            <a:off x="1768924" y="4628702"/>
            <a:ext cx="1279075" cy="2807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29292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36C1-7CAA-F4C2-375C-DEEC15DB7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51F485-5515-53D3-4CF2-FBFA8BA1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39" y="1821206"/>
            <a:ext cx="6602412" cy="41605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919DE3-F298-C3EF-12D5-C441EC8C3746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F856B-D2CA-5937-B87B-E0A2259AB7DE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Masukkan data yang </a:t>
            </a:r>
            <a:r>
              <a:rPr lang="en-US" sz="1800" b="1" dirty="0" err="1">
                <a:latin typeface="Calibri"/>
                <a:ea typeface="SimSun"/>
              </a:rPr>
              <a:t>diperlukan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jika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3FC02-0062-CFBD-5FE2-7FEBB03FCB27}"/>
              </a:ext>
            </a:extLst>
          </p:cNvPr>
          <p:cNvSpPr/>
          <p:nvPr/>
        </p:nvSpPr>
        <p:spPr>
          <a:xfrm flipH="1">
            <a:off x="1382484" y="2050867"/>
            <a:ext cx="1654630" cy="5637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A3D51F-4DA2-525A-EBD5-9BBBA4B1E27E}"/>
              </a:ext>
            </a:extLst>
          </p:cNvPr>
          <p:cNvGraphicFramePr>
            <a:graphicFrameLocks noGrp="1"/>
          </p:cNvGraphicFramePr>
          <p:nvPr/>
        </p:nvGraphicFramePr>
        <p:xfrm>
          <a:off x="7319326" y="1009426"/>
          <a:ext cx="3963429" cy="2419574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634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9101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228555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(I) Find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atau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ctrl + F11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melakukan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query Approval Group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beberapa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informasi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bisa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didalam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Header : 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Operating Unit : NNA_HOQ_OU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Name : Nama Approval Group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Description (Optional) : Detail Approval Group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8C83CDB-5622-BC0B-9110-BA0839BEE364}"/>
              </a:ext>
            </a:extLst>
          </p:cNvPr>
          <p:cNvGraphicFramePr>
            <a:graphicFrameLocks noGrp="1"/>
          </p:cNvGraphicFramePr>
          <p:nvPr/>
        </p:nvGraphicFramePr>
        <p:xfrm>
          <a:off x="7319326" y="3548743"/>
          <a:ext cx="3963429" cy="317793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634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9089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448331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beberapa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informasi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bisa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di update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Approval Rules :</a:t>
                      </a: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Object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Jenis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Object Approval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Type : Include / Exclude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Amount Limit : Nominal limit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Approval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Low Value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Terdiri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jangkauan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account 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atau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Lokasi Cabang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dicapai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High Value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Terdiri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jangkauan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account  / Lokasi Cabang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dicapai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A5CC9372-5171-299A-336C-882E06F42F16}"/>
              </a:ext>
            </a:extLst>
          </p:cNvPr>
          <p:cNvSpPr/>
          <p:nvPr/>
        </p:nvSpPr>
        <p:spPr>
          <a:xfrm flipH="1">
            <a:off x="506181" y="3409503"/>
            <a:ext cx="5949047" cy="4766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25140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2FE55-2DA9-D394-26F5-93C941CBD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82C94-210E-8822-4311-9558FEC6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66" y="1922084"/>
            <a:ext cx="7048706" cy="3782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4F59BC-E067-4326-E35D-D8E1D72C5B0E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58655-3FB6-3E9C-1247-359430B94F8A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Masuk </a:t>
            </a:r>
            <a:r>
              <a:rPr lang="en-US" sz="1800" b="1" dirty="0" err="1">
                <a:latin typeface="Calibri"/>
                <a:ea typeface="SimSun"/>
              </a:rPr>
              <a:t>kembali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Setup - </a:t>
            </a:r>
            <a:r>
              <a:rPr lang="en-US" sz="1800" b="1" dirty="0" err="1">
                <a:latin typeface="Calibri"/>
                <a:ea typeface="SimSun"/>
              </a:rPr>
              <a:t>Personel</a:t>
            </a:r>
            <a:r>
              <a:rPr lang="en-US" sz="1800" b="1" dirty="0">
                <a:latin typeface="Calibri"/>
                <a:ea typeface="SimSun"/>
              </a:rPr>
              <a:t> - Position Hierarchy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806EF-D7CD-00AD-475B-40AA9973217D}"/>
              </a:ext>
            </a:extLst>
          </p:cNvPr>
          <p:cNvSpPr/>
          <p:nvPr/>
        </p:nvSpPr>
        <p:spPr>
          <a:xfrm flipH="1" flipV="1">
            <a:off x="2068284" y="4767939"/>
            <a:ext cx="1491343" cy="37011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62063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E684-38B3-5DFD-6316-C431C79D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6A4BEA-94F3-0F6E-4BA9-3B38958B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6" y="1710993"/>
            <a:ext cx="5951143" cy="43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13A4F7-70B5-3746-9E1B-511B9DAAF15B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A4EB77-7673-0333-8537-EA4D5A9EA60E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6: Isi dan </a:t>
            </a:r>
            <a:r>
              <a:rPr lang="en-US" sz="1800" b="1" dirty="0" err="1">
                <a:latin typeface="Calibri"/>
                <a:ea typeface="SimSun"/>
              </a:rPr>
              <a:t>ubah</a:t>
            </a:r>
            <a:r>
              <a:rPr lang="en-US" sz="1800" b="1" dirty="0">
                <a:latin typeface="Calibri"/>
                <a:ea typeface="SimSun"/>
              </a:rPr>
              <a:t> data yang </a:t>
            </a:r>
            <a:r>
              <a:rPr lang="en-US" sz="1800" b="1" dirty="0" err="1">
                <a:latin typeface="Calibri"/>
                <a:ea typeface="SimSun"/>
              </a:rPr>
              <a:t>diperlukan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08337-5D68-0C02-26D5-2D5A99ECED77}"/>
              </a:ext>
            </a:extLst>
          </p:cNvPr>
          <p:cNvSpPr/>
          <p:nvPr/>
        </p:nvSpPr>
        <p:spPr>
          <a:xfrm flipH="1" flipV="1">
            <a:off x="1665514" y="1993399"/>
            <a:ext cx="3385456" cy="3701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DA7359-3F78-073F-9A19-3A5872385369}"/>
              </a:ext>
            </a:extLst>
          </p:cNvPr>
          <p:cNvGraphicFramePr>
            <a:graphicFrameLocks noGrp="1"/>
          </p:cNvGraphicFramePr>
          <p:nvPr/>
        </p:nvGraphicFramePr>
        <p:xfrm>
          <a:off x="7351984" y="987655"/>
          <a:ext cx="3963429" cy="2923868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634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5755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740988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Pada Field Name, ctrl + F11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melakukan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query list position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saja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dipilih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Lanjut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bagian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field Position &gt; Name, ctrl + F11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memunculkan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list position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dipilih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sebagai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pemegang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posisi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tertinggi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didalam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hierarchy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Apabila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mengupdate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menambahkan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posisi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baru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ke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hierarchy, click (I) Down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A6D4AC-0C06-5B10-68D9-C59128143B4C}"/>
              </a:ext>
            </a:extLst>
          </p:cNvPr>
          <p:cNvGraphicFramePr>
            <a:graphicFrameLocks noGrp="1"/>
          </p:cNvGraphicFramePr>
          <p:nvPr/>
        </p:nvGraphicFramePr>
        <p:xfrm>
          <a:off x="7351984" y="4073964"/>
          <a:ext cx="3963429" cy="231648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634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4821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902099">
                <a:tc>
                  <a:txBody>
                    <a:bodyPr/>
                    <a:lstStyle/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adalah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beberapa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field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bisa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didalam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bagian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Subordinates :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Name : Nama Position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Name Holders : Nama Employee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position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terpilih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Apabila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terdapat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lebih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1 holders)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48CF822-1951-3646-A7BA-99DEAB08CD59}"/>
              </a:ext>
            </a:extLst>
          </p:cNvPr>
          <p:cNvSpPr/>
          <p:nvPr/>
        </p:nvSpPr>
        <p:spPr>
          <a:xfrm flipH="1" flipV="1">
            <a:off x="3162298" y="2403297"/>
            <a:ext cx="1094016" cy="5685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01BEA-EC6D-756B-1ADF-4DEE961529C9}"/>
              </a:ext>
            </a:extLst>
          </p:cNvPr>
          <p:cNvSpPr/>
          <p:nvPr/>
        </p:nvSpPr>
        <p:spPr>
          <a:xfrm flipH="1" flipV="1">
            <a:off x="1118506" y="4422306"/>
            <a:ext cx="3137808" cy="5685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38848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01996C15-201C-FE03-D4AA-7CE21253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02EADF2C-E0C4-3B36-BE52-669BC42BADEE}"/>
              </a:ext>
            </a:extLst>
          </p:cNvPr>
          <p:cNvSpPr txBox="1"/>
          <p:nvPr/>
        </p:nvSpPr>
        <p:spPr>
          <a:xfrm>
            <a:off x="1904218" y="2961788"/>
            <a:ext cx="83793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PO-05: Membuat/Mengubah Approval Group &amp; Position Hierarchy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&amp; Position Hierarchy</a:t>
            </a:r>
            <a:endParaRPr lang="en-US" sz="2400" dirty="0">
              <a:latin typeface="Calibri"/>
              <a:ea typeface="SimSun"/>
            </a:endParaRP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1213162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FDD9C-1485-72A1-0F8B-2ED39540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3588AD-E768-B142-8CAA-E67C400B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69" y="1753459"/>
            <a:ext cx="8461104" cy="42682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35989D-B664-9B56-567D-B56CCB6B1C53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3D3F7-E8DA-92BA-2FAD-988638A755A2}"/>
              </a:ext>
            </a:extLst>
          </p:cNvPr>
          <p:cNvSpPr txBox="1"/>
          <p:nvPr/>
        </p:nvSpPr>
        <p:spPr>
          <a:xfrm>
            <a:off x="192422" y="1024880"/>
            <a:ext cx="99095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Cari approval group yang </a:t>
            </a:r>
            <a:r>
              <a:rPr lang="en-US" sz="1800" b="1" dirty="0" err="1">
                <a:latin typeface="Calibri"/>
                <a:ea typeface="SimSun"/>
              </a:rPr>
              <a:t>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dibuat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isi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Inactive Date</a:t>
            </a:r>
            <a:endParaRPr lang="en-ID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10FE73-B4A9-9043-B66B-9FB6FB02F95E}"/>
              </a:ext>
            </a:extLst>
          </p:cNvPr>
          <p:cNvSpPr/>
          <p:nvPr/>
        </p:nvSpPr>
        <p:spPr>
          <a:xfrm>
            <a:off x="6872225" y="3707290"/>
            <a:ext cx="1455345" cy="7449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03622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B34A-7621-F03F-FD3C-DB6DBB56B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37F95-C7A2-4D06-86A2-C1EA986D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5" y="1754538"/>
            <a:ext cx="7302230" cy="4183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DC8280-E584-7E71-B240-AD585BDB4878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4D5B0-9872-A36E-85AD-84E632821FD0}"/>
              </a:ext>
            </a:extLst>
          </p:cNvPr>
          <p:cNvSpPr txBox="1"/>
          <p:nvPr/>
        </p:nvSpPr>
        <p:spPr>
          <a:xfrm>
            <a:off x="192422" y="1024880"/>
            <a:ext cx="99095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inactive date </a:t>
            </a:r>
            <a:r>
              <a:rPr lang="en-US" sz="1800" b="1" dirty="0" err="1">
                <a:latin typeface="Calibri"/>
                <a:ea typeface="SimSun"/>
              </a:rPr>
              <a:t>sesuai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tanggal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dimana</a:t>
            </a:r>
            <a:r>
              <a:rPr lang="en-US" sz="1800" b="1" dirty="0">
                <a:latin typeface="Calibri"/>
                <a:ea typeface="SimSun"/>
              </a:rPr>
              <a:t> Approval Group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deaktivasi</a:t>
            </a:r>
            <a:endParaRPr lang="en-ID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8E4C48-04B5-852A-11C1-4820F8BB8013}"/>
              </a:ext>
            </a:extLst>
          </p:cNvPr>
          <p:cNvSpPr/>
          <p:nvPr/>
        </p:nvSpPr>
        <p:spPr>
          <a:xfrm>
            <a:off x="2873829" y="2601686"/>
            <a:ext cx="2819400" cy="316774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50593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80ED-7AF6-808F-6DD4-0C3BF77AF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6DD37-156B-79F7-98D1-C5326BFC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67" y="1762561"/>
            <a:ext cx="6854089" cy="4172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55D866-F3AB-FDCC-DE85-1EFDAF639835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AA9F5-9F70-F660-BDCF-1CDDE0176BBA}"/>
              </a:ext>
            </a:extLst>
          </p:cNvPr>
          <p:cNvSpPr txBox="1"/>
          <p:nvPr/>
        </p:nvSpPr>
        <p:spPr>
          <a:xfrm>
            <a:off x="192422" y="1024880"/>
            <a:ext cx="99095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Jika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</a:t>
            </a:r>
            <a:endParaRPr lang="en-ID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5E69A8-EC28-5289-7BF5-134FD4396F36}"/>
              </a:ext>
            </a:extLst>
          </p:cNvPr>
          <p:cNvSpPr/>
          <p:nvPr/>
        </p:nvSpPr>
        <p:spPr>
          <a:xfrm>
            <a:off x="696685" y="2688770"/>
            <a:ext cx="1861457" cy="4027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36818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F989-7B6C-042C-E051-EA8FCF184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669F02-1C0C-98D1-38D1-7A901114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07" y="1882322"/>
            <a:ext cx="7387366" cy="4072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1DE49F-F342-EB9A-5F4E-28BAF04875A2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FA511-5A0A-9A65-8399-44FA3B9C4CFE}"/>
              </a:ext>
            </a:extLst>
          </p:cNvPr>
          <p:cNvSpPr txBox="1"/>
          <p:nvPr/>
        </p:nvSpPr>
        <p:spPr>
          <a:xfrm>
            <a:off x="192422" y="1024880"/>
            <a:ext cx="99095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</a:t>
            </a:r>
            <a:r>
              <a:rPr lang="en-US" sz="1800" b="1" dirty="0" err="1">
                <a:latin typeface="Calibri"/>
                <a:ea typeface="SimSun"/>
              </a:rPr>
              <a:t>Deaktivasi</a:t>
            </a:r>
            <a:r>
              <a:rPr lang="en-US" sz="1800" b="1" dirty="0">
                <a:latin typeface="Calibri"/>
                <a:ea typeface="SimSun"/>
              </a:rPr>
              <a:t> Position Hierarchy,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Date To</a:t>
            </a:r>
            <a:endParaRPr lang="en-ID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F81003-FCA2-9910-A381-4E94747BA55C}"/>
              </a:ext>
            </a:extLst>
          </p:cNvPr>
          <p:cNvSpPr/>
          <p:nvPr/>
        </p:nvSpPr>
        <p:spPr>
          <a:xfrm>
            <a:off x="2993571" y="2744771"/>
            <a:ext cx="2090058" cy="6842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01673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20DCC-81F0-0FFD-4F31-727E1584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FB64F8-7D5B-A61B-C811-23F34502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87" y="1732766"/>
            <a:ext cx="6344728" cy="4173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BC4EF-AA60-4951-6307-52D32BC9641A}"/>
              </a:ext>
            </a:extLst>
          </p:cNvPr>
          <p:cNvSpPr txBox="1"/>
          <p:nvPr/>
        </p:nvSpPr>
        <p:spPr>
          <a:xfrm>
            <a:off x="192421" y="332574"/>
            <a:ext cx="101707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/>
              <a:t>PO-05: Membuat/Mengubah </a:t>
            </a:r>
            <a:r>
              <a:rPr lang="en-US" sz="2000" b="1" dirty="0"/>
              <a:t>Approval Group dan Position Hierarchy</a:t>
            </a:r>
            <a:endParaRPr lang="id-ID" sz="2000" b="1" dirty="0"/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82C10-E7ED-4D4F-4ADB-0F808D9B98B2}"/>
              </a:ext>
            </a:extLst>
          </p:cNvPr>
          <p:cNvSpPr txBox="1"/>
          <p:nvPr/>
        </p:nvSpPr>
        <p:spPr>
          <a:xfrm>
            <a:off x="192422" y="1024880"/>
            <a:ext cx="112250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Approval Group dan Position Hierarchy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</a:t>
            </a:r>
            <a:r>
              <a:rPr lang="en-US" sz="1800" b="1" dirty="0" err="1">
                <a:latin typeface="Calibri"/>
                <a:ea typeface="SimSun"/>
              </a:rPr>
              <a:t>Muncul</a:t>
            </a:r>
            <a:r>
              <a:rPr lang="en-US" sz="1800" b="1" dirty="0">
                <a:latin typeface="Calibri"/>
                <a:ea typeface="SimSun"/>
              </a:rPr>
              <a:t> menu Calendar,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tanggal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sesuai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tanggal</a:t>
            </a:r>
            <a:r>
              <a:rPr lang="en-US" sz="1800" b="1" dirty="0">
                <a:latin typeface="Calibri"/>
                <a:ea typeface="SimSun"/>
              </a:rPr>
              <a:t>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dideaktivasi</a:t>
            </a:r>
            <a:r>
              <a:rPr lang="en-US" sz="1800" b="1" dirty="0">
                <a:latin typeface="Calibri"/>
                <a:ea typeface="SimSun"/>
              </a:rPr>
              <a:t>.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endParaRPr lang="en-ID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2E8AD-FB53-6BFE-3EA2-0E516F9FEEFF}"/>
              </a:ext>
            </a:extLst>
          </p:cNvPr>
          <p:cNvSpPr/>
          <p:nvPr/>
        </p:nvSpPr>
        <p:spPr>
          <a:xfrm>
            <a:off x="2412007" y="3086885"/>
            <a:ext cx="2525487" cy="229065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3CE52-04D8-2F1B-0C31-428B0F55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120" y="1708284"/>
            <a:ext cx="4359093" cy="418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47AB6C-4069-2059-7B9B-CA7EDD60E01F}"/>
              </a:ext>
            </a:extLst>
          </p:cNvPr>
          <p:cNvSpPr/>
          <p:nvPr/>
        </p:nvSpPr>
        <p:spPr>
          <a:xfrm>
            <a:off x="7144121" y="2760314"/>
            <a:ext cx="715366" cy="3265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8427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5: Continue with Checkout</a:t>
            </a:r>
            <a:endParaRPr lang="en-ID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287F92-0767-445C-B6DF-F905CF3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379706"/>
              </p:ext>
            </p:extLst>
          </p:nvPr>
        </p:nvGraphicFramePr>
        <p:xfrm>
          <a:off x="8842889" y="3757532"/>
          <a:ext cx="3064631" cy="1742734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064631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8186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559854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Click (B) Continue with Checkout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E51E413-7B70-4110-B453-E49C7689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969"/>
            <a:ext cx="12192000" cy="12404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54D619-5611-4A7B-A103-7A933FCD1BE9}"/>
              </a:ext>
            </a:extLst>
          </p:cNvPr>
          <p:cNvSpPr/>
          <p:nvPr/>
        </p:nvSpPr>
        <p:spPr>
          <a:xfrm>
            <a:off x="10850880" y="1947650"/>
            <a:ext cx="1341120" cy="3281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29326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05B5917F-C67E-3EDC-60EE-82180175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C6D8B89-696B-76C2-A002-B9D7D8F422BF}"/>
              </a:ext>
            </a:extLst>
          </p:cNvPr>
          <p:cNvSpPr txBox="1"/>
          <p:nvPr/>
        </p:nvSpPr>
        <p:spPr>
          <a:xfrm>
            <a:off x="1904218" y="2961788"/>
            <a:ext cx="837937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lt"/>
              </a:rPr>
              <a:t>PO-10: Global Blanket Purchase Agreement Item Trade</a:t>
            </a:r>
            <a:r>
              <a:rPr lang="en-US" sz="2400" b="1" dirty="0">
                <a:highlight>
                  <a:srgbClr val="FFFF00"/>
                </a:highlight>
                <a:latin typeface="+mj-lt"/>
              </a:rPr>
              <a:t> </a:t>
            </a:r>
            <a:endParaRPr lang="en-US" sz="2400" b="1" dirty="0">
              <a:highlight>
                <a:srgbClr val="FFFF00"/>
              </a:highlight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pt-BR" sz="2400" b="1" dirty="0"/>
          </a:p>
          <a:p>
            <a:pPr algn="ctr"/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3200" dirty="0"/>
              <a:t> </a:t>
            </a: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21333454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BD070-D1E6-5585-1B8A-CB55BFF6A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3B8056-F9A9-0C18-69EA-62A1E02106B5}"/>
              </a:ext>
            </a:extLst>
          </p:cNvPr>
          <p:cNvSpPr txBox="1"/>
          <p:nvPr/>
        </p:nvSpPr>
        <p:spPr>
          <a:xfrm>
            <a:off x="192421" y="299916"/>
            <a:ext cx="101707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00B52-1145-1F70-D2D0-01D0FB2FD7D2}"/>
              </a:ext>
            </a:extLst>
          </p:cNvPr>
          <p:cNvSpPr txBox="1"/>
          <p:nvPr/>
        </p:nvSpPr>
        <p:spPr>
          <a:xfrm>
            <a:off x="192422" y="850704"/>
            <a:ext cx="1122504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 </a:t>
            </a:r>
            <a:endParaRPr lang="en-ID" sz="1800" dirty="0"/>
          </a:p>
        </p:txBody>
      </p:sp>
      <p:pic>
        <p:nvPicPr>
          <p:cNvPr id="3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D8050DD4-E93F-B243-CE64-3277A866C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" b="6525"/>
          <a:stretch/>
        </p:blipFill>
        <p:spPr>
          <a:xfrm>
            <a:off x="305058" y="1707388"/>
            <a:ext cx="7319663" cy="3855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2D3889-2DE5-9E80-7650-8C7ACE82FA2F}"/>
              </a:ext>
            </a:extLst>
          </p:cNvPr>
          <p:cNvSpPr/>
          <p:nvPr/>
        </p:nvSpPr>
        <p:spPr>
          <a:xfrm>
            <a:off x="1321219" y="1907951"/>
            <a:ext cx="3964649" cy="2049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0C5F15-CABC-14E2-508F-1D0E1BEE6A6C}"/>
              </a:ext>
            </a:extLst>
          </p:cNvPr>
          <p:cNvSpPr/>
          <p:nvPr/>
        </p:nvSpPr>
        <p:spPr>
          <a:xfrm>
            <a:off x="3303544" y="2944943"/>
            <a:ext cx="1322885" cy="9739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2FE3B0-0363-8CF3-684F-C692CA45DC06}"/>
              </a:ext>
            </a:extLst>
          </p:cNvPr>
          <p:cNvGraphicFramePr>
            <a:graphicFrameLocks noGrp="1"/>
          </p:cNvGraphicFramePr>
          <p:nvPr/>
        </p:nvGraphicFramePr>
        <p:xfrm>
          <a:off x="7866326" y="2181958"/>
          <a:ext cx="3846444" cy="152596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Browse to Application URL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u="sng" dirty="0">
                          <a:solidFill>
                            <a:schemeClr val="bg2"/>
                          </a:solidFill>
                          <a:effectLst/>
                        </a:rPr>
                        <a:t>http://metauat.nna.net:8010/OA_HTML/OA.jsp?OAFunc=OANEWHOMEPAGE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dirty="0">
                          <a:effectLst/>
                        </a:rPr>
                        <a:t>2. </a:t>
                      </a:r>
                      <a:r>
                        <a:rPr lang="id-ID" sz="1200" dirty="0">
                          <a:effectLst/>
                        </a:rPr>
                        <a:t>Input</a:t>
                      </a:r>
                      <a:r>
                        <a:rPr lang="en-US" sz="1200" dirty="0">
                          <a:effectLst/>
                        </a:rPr>
                        <a:t> User Name/Password Staff Purchasing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tabLst>
                          <a:tab pos="276860" algn="l"/>
                        </a:tabLst>
                      </a:pPr>
                      <a:r>
                        <a:rPr lang="id-ID" sz="1200" dirty="0">
                          <a:effectLst/>
                        </a:rPr>
                        <a:t>Klik (B) </a:t>
                      </a:r>
                      <a:r>
                        <a:rPr lang="en-US" sz="1200" dirty="0">
                          <a:effectLst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9711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D2008-1919-553B-1566-D5F62D9F5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E923A-3855-2B8D-08BE-5DF9B4328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069" b="11415"/>
          <a:stretch/>
        </p:blipFill>
        <p:spPr>
          <a:xfrm>
            <a:off x="929631" y="2086345"/>
            <a:ext cx="2451041" cy="3955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CE49BD-6967-60EF-3536-9E714F6EDC37}"/>
              </a:ext>
            </a:extLst>
          </p:cNvPr>
          <p:cNvSpPr txBox="1"/>
          <p:nvPr/>
        </p:nvSpPr>
        <p:spPr>
          <a:xfrm>
            <a:off x="192422" y="289030"/>
            <a:ext cx="90386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F5F7A-C59B-2CE5-F44F-0D9DBF09B9C9}"/>
              </a:ext>
            </a:extLst>
          </p:cNvPr>
          <p:cNvSpPr txBox="1"/>
          <p:nvPr/>
        </p:nvSpPr>
        <p:spPr>
          <a:xfrm>
            <a:off x="192422" y="916021"/>
            <a:ext cx="767140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Pergi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menu NNA - PO PURCHASING SUPER USER,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Request,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Purchase Orders.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terbuka</a:t>
            </a:r>
            <a:r>
              <a:rPr lang="en-US" sz="1800" b="1" dirty="0">
                <a:latin typeface="Calibri"/>
                <a:ea typeface="SimSun"/>
              </a:rPr>
              <a:t> java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6006B9-8B80-EC4C-E94D-AE5BF273A7E9}"/>
              </a:ext>
            </a:extLst>
          </p:cNvPr>
          <p:cNvSpPr/>
          <p:nvPr/>
        </p:nvSpPr>
        <p:spPr>
          <a:xfrm>
            <a:off x="1430374" y="5524499"/>
            <a:ext cx="838200" cy="2286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E7AB1-ED82-6432-03E5-5568368B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15" y="2086345"/>
            <a:ext cx="7408657" cy="41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55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4A250-4FCD-D0D1-2589-9DEC392BE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D384EC-BBF2-FFE7-2CCC-B57EBEF2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6" y="2116742"/>
            <a:ext cx="9417534" cy="3943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277340-AB69-B374-93B1-55B467A4CE14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792CE-A63B-C792-4ECF-1C11333D15FF}"/>
              </a:ext>
            </a:extLst>
          </p:cNvPr>
          <p:cNvSpPr txBox="1"/>
          <p:nvPr/>
        </p:nvSpPr>
        <p:spPr>
          <a:xfrm>
            <a:off x="192422" y="916021"/>
            <a:ext cx="767140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Ubah</a:t>
            </a:r>
            <a:r>
              <a:rPr lang="en-US" sz="1800" b="1" dirty="0">
                <a:latin typeface="Calibri"/>
                <a:ea typeface="SimSun"/>
              </a:rPr>
              <a:t> Type </a:t>
            </a:r>
            <a:r>
              <a:rPr lang="en-US" sz="1800" b="1" dirty="0" err="1">
                <a:latin typeface="Calibri"/>
                <a:ea typeface="SimSun"/>
              </a:rPr>
              <a:t>menjadi</a:t>
            </a:r>
            <a:r>
              <a:rPr lang="en-US" sz="1800" b="1" dirty="0">
                <a:latin typeface="Calibri"/>
                <a:ea typeface="SimSun"/>
              </a:rPr>
              <a:t> Blanket Purchase Agreement dan checklist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Global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44735-1339-6649-D69A-E3B9FA9653D9}"/>
              </a:ext>
            </a:extLst>
          </p:cNvPr>
          <p:cNvSpPr/>
          <p:nvPr/>
        </p:nvSpPr>
        <p:spPr>
          <a:xfrm>
            <a:off x="4434831" y="2492829"/>
            <a:ext cx="2248998" cy="34834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9EFD7A-DAE8-B3C7-F91F-F4405C43FF0C}"/>
              </a:ext>
            </a:extLst>
          </p:cNvPr>
          <p:cNvSpPr/>
          <p:nvPr/>
        </p:nvSpPr>
        <p:spPr>
          <a:xfrm>
            <a:off x="7689660" y="3646715"/>
            <a:ext cx="757654" cy="3265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84288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E3013-9E1F-90CD-F37E-5563EC61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485CA-4CA1-8E6F-DE70-07932A669B57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98A0D-4EF1-1987-2534-1C3D9B9C6072}"/>
              </a:ext>
            </a:extLst>
          </p:cNvPr>
          <p:cNvSpPr txBox="1"/>
          <p:nvPr/>
        </p:nvSpPr>
        <p:spPr>
          <a:xfrm>
            <a:off x="192422" y="916021"/>
            <a:ext cx="767140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4: Isi </a:t>
            </a:r>
            <a:r>
              <a:rPr lang="en-US" sz="1800" b="1" dirty="0" err="1">
                <a:latin typeface="Calibri"/>
                <a:ea typeface="SimSun"/>
              </a:rPr>
              <a:t>semua</a:t>
            </a:r>
            <a:r>
              <a:rPr lang="en-US" sz="1800" b="1" dirty="0">
                <a:latin typeface="Calibri"/>
                <a:ea typeface="SimSun"/>
              </a:rPr>
              <a:t> data yang </a:t>
            </a:r>
            <a:r>
              <a:rPr lang="en-US" sz="1800" b="1" dirty="0" err="1">
                <a:latin typeface="Calibri"/>
                <a:ea typeface="SimSun"/>
              </a:rPr>
              <a:t>diperlukan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terutama</a:t>
            </a:r>
            <a:r>
              <a:rPr lang="en-US" sz="1800" b="1" dirty="0">
                <a:latin typeface="Calibri"/>
                <a:ea typeface="SimSun"/>
              </a:rPr>
              <a:t> yang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berwarna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kuning</a:t>
            </a:r>
            <a:r>
              <a:rPr lang="en-US" sz="1800" b="1" dirty="0">
                <a:latin typeface="Calibri"/>
                <a:ea typeface="SimSun"/>
              </a:rPr>
              <a:t> (mandatory)</a:t>
            </a:r>
            <a:endParaRPr lang="en-ID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910F95-4D05-5E63-1080-0999C8DC00EB}"/>
              </a:ext>
            </a:extLst>
          </p:cNvPr>
          <p:cNvGraphicFramePr>
            <a:graphicFrameLocks noGrp="1"/>
          </p:cNvGraphicFramePr>
          <p:nvPr/>
        </p:nvGraphicFramePr>
        <p:xfrm>
          <a:off x="8267571" y="2460170"/>
          <a:ext cx="3846444" cy="280851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48480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32371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Supplier: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dengan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nama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Ship to: Alamat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pengiriman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Bill to: Alamat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penagihan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Buyer: Nama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pembeli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Site: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Otomatis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terisi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Ketika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mengisi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Item: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dengan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kode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item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rokok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yang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sesuai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46A3082-6BB1-556B-0D40-AEB7EC1C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1" y="2056892"/>
            <a:ext cx="8032887" cy="3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93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B26F-CD1E-7315-B815-AFAC97183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E67421-035B-397F-E290-5B6E33BAE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9" y="1768790"/>
            <a:ext cx="10161281" cy="4194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B5483-D217-3F26-1846-86D695D3B3E8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62F23-52F0-71C1-E3A7-3264A41FF40F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5: Jika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r>
              <a:rPr lang="en-US" sz="1800" b="1" dirty="0">
                <a:latin typeface="Calibri"/>
                <a:ea typeface="SimSun"/>
              </a:rPr>
              <a:t> dan </a:t>
            </a:r>
            <a:r>
              <a:rPr lang="en-US" sz="1800" b="1" dirty="0" err="1">
                <a:latin typeface="Calibri"/>
                <a:ea typeface="SimSun"/>
              </a:rPr>
              <a:t>nomor</a:t>
            </a:r>
            <a:r>
              <a:rPr lang="en-US" sz="1800" b="1" dirty="0">
                <a:latin typeface="Calibri"/>
                <a:ea typeface="SimSun"/>
              </a:rPr>
              <a:t> PO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muncul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secara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otomatis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04796-01AA-A792-DDEC-052CAD24E26E}"/>
              </a:ext>
            </a:extLst>
          </p:cNvPr>
          <p:cNvSpPr/>
          <p:nvPr/>
        </p:nvSpPr>
        <p:spPr>
          <a:xfrm>
            <a:off x="1103803" y="2124462"/>
            <a:ext cx="1617626" cy="3579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63093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16373-D065-BB8F-754C-3CFA08B37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C0AEC-6560-2B58-26D7-B4BA1298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96" y="1747018"/>
            <a:ext cx="7643375" cy="4493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07D9B-9422-E056-12BE-358C934ED91A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4D08D-E7A1-DDB0-F9A3-63DB949360E7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6: Jika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selesai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membuat</a:t>
            </a:r>
            <a:r>
              <a:rPr lang="en-US" sz="1800" b="1" dirty="0">
                <a:latin typeface="Calibri"/>
                <a:ea typeface="SimSun"/>
              </a:rPr>
              <a:t> purchase order,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tombol</a:t>
            </a:r>
            <a:r>
              <a:rPr lang="en-US" sz="1800" b="1" dirty="0">
                <a:latin typeface="Calibri"/>
                <a:ea typeface="SimSun"/>
              </a:rPr>
              <a:t> Approve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8D7B68-8D7B-2641-62AC-52E1736CFD0D}"/>
              </a:ext>
            </a:extLst>
          </p:cNvPr>
          <p:cNvSpPr/>
          <p:nvPr/>
        </p:nvSpPr>
        <p:spPr>
          <a:xfrm>
            <a:off x="7145375" y="5974757"/>
            <a:ext cx="1617626" cy="3579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19475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0EE19-53B7-29B2-9DF1-99EA6B5A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CAC2D-AB4D-7D88-FAD9-4B64CDA2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99" y="1747018"/>
            <a:ext cx="5968276" cy="4329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7DAAFB-1728-9C17-6EE7-1840ABAE5D01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619E5-367D-3686-879C-CB8E0581C4FC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7: Akan </a:t>
            </a:r>
            <a:r>
              <a:rPr lang="en-US" sz="1800" b="1" dirty="0" err="1">
                <a:latin typeface="Calibri"/>
                <a:ea typeface="SimSun"/>
              </a:rPr>
              <a:t>muncul</a:t>
            </a:r>
            <a:r>
              <a:rPr lang="en-US" sz="1800" b="1" dirty="0">
                <a:latin typeface="Calibri"/>
                <a:ea typeface="SimSun"/>
              </a:rPr>
              <a:t> pop up Submit for Approval,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OK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F3288-C8DD-4039-1D93-7F467D9C1758}"/>
              </a:ext>
            </a:extLst>
          </p:cNvPr>
          <p:cNvSpPr/>
          <p:nvPr/>
        </p:nvSpPr>
        <p:spPr>
          <a:xfrm>
            <a:off x="4587233" y="5701650"/>
            <a:ext cx="1334596" cy="3752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60A2F3-20AE-D76B-FB2D-3FFBD59EA84E}"/>
              </a:ext>
            </a:extLst>
          </p:cNvPr>
          <p:cNvSpPr/>
          <p:nvPr/>
        </p:nvSpPr>
        <p:spPr>
          <a:xfrm>
            <a:off x="1332405" y="3132621"/>
            <a:ext cx="1334596" cy="3752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12375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382D-5AB9-9E47-5DB2-D78F3648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D4831-2AF4-6648-9B2E-0D2736AABE5F}"/>
              </a:ext>
            </a:extLst>
          </p:cNvPr>
          <p:cNvSpPr txBox="1"/>
          <p:nvPr/>
        </p:nvSpPr>
        <p:spPr>
          <a:xfrm>
            <a:off x="192421" y="299916"/>
            <a:ext cx="101707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EFCA7-53F8-97D6-D362-A1202C11EE89}"/>
              </a:ext>
            </a:extLst>
          </p:cNvPr>
          <p:cNvSpPr txBox="1"/>
          <p:nvPr/>
        </p:nvSpPr>
        <p:spPr>
          <a:xfrm>
            <a:off x="192422" y="850704"/>
            <a:ext cx="1122504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8: Login to Oracle Application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akun</a:t>
            </a:r>
            <a:r>
              <a:rPr lang="en-US" sz="1800" b="1" dirty="0">
                <a:latin typeface="Calibri"/>
                <a:ea typeface="SimSun"/>
              </a:rPr>
              <a:t> Dept Head Purchasing </a:t>
            </a:r>
            <a:endParaRPr lang="en-ID" sz="1800" dirty="0"/>
          </a:p>
        </p:txBody>
      </p:sp>
      <p:pic>
        <p:nvPicPr>
          <p:cNvPr id="3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68A2B33B-D107-D089-C1FE-D3FCF92B5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" b="6525"/>
          <a:stretch/>
        </p:blipFill>
        <p:spPr>
          <a:xfrm>
            <a:off x="305058" y="1707388"/>
            <a:ext cx="7319663" cy="3855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F9558F-918B-A5ED-5322-FF0D38B21148}"/>
              </a:ext>
            </a:extLst>
          </p:cNvPr>
          <p:cNvSpPr/>
          <p:nvPr/>
        </p:nvSpPr>
        <p:spPr>
          <a:xfrm>
            <a:off x="1321219" y="1907951"/>
            <a:ext cx="3964649" cy="2049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FF748-25B4-AE6F-3B15-CA14D64DF64C}"/>
              </a:ext>
            </a:extLst>
          </p:cNvPr>
          <p:cNvSpPr/>
          <p:nvPr/>
        </p:nvSpPr>
        <p:spPr>
          <a:xfrm>
            <a:off x="3303544" y="2944943"/>
            <a:ext cx="1322885" cy="9739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3C172A-DC94-1575-F936-4CD0D0500580}"/>
              </a:ext>
            </a:extLst>
          </p:cNvPr>
          <p:cNvGraphicFramePr>
            <a:graphicFrameLocks noGrp="1"/>
          </p:cNvGraphicFramePr>
          <p:nvPr/>
        </p:nvGraphicFramePr>
        <p:xfrm>
          <a:off x="7866326" y="2181958"/>
          <a:ext cx="3846444" cy="152596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Browse to Application URL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u="sng" dirty="0">
                          <a:solidFill>
                            <a:schemeClr val="bg2"/>
                          </a:solidFill>
                          <a:effectLst/>
                        </a:rPr>
                        <a:t>http://metauat.nna.net:8010/OA_HTML/OA.jsp?OAFunc=OANEWHOMEPAGE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dirty="0">
                          <a:effectLst/>
                        </a:rPr>
                        <a:t>2. </a:t>
                      </a:r>
                      <a:r>
                        <a:rPr lang="id-ID" sz="1200" dirty="0">
                          <a:effectLst/>
                        </a:rPr>
                        <a:t>Input</a:t>
                      </a:r>
                      <a:r>
                        <a:rPr lang="en-US" sz="1200" dirty="0">
                          <a:effectLst/>
                        </a:rPr>
                        <a:t> User Name/Password Dept Head Purchasing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tabLst>
                          <a:tab pos="276860" algn="l"/>
                        </a:tabLst>
                      </a:pPr>
                      <a:r>
                        <a:rPr lang="id-ID" sz="1200" dirty="0">
                          <a:effectLst/>
                        </a:rPr>
                        <a:t>Klik (B) </a:t>
                      </a:r>
                      <a:r>
                        <a:rPr lang="en-US" sz="1200" dirty="0">
                          <a:effectLst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2615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6758E-E85C-6EF5-2C81-38C4C2B71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9BC916-E7D7-C68F-D747-78422D5B2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3320268"/>
            <a:ext cx="5789425" cy="2502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9EB90-5C82-FE80-A3EB-38484E9BC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52"/>
          <a:stretch/>
        </p:blipFill>
        <p:spPr>
          <a:xfrm>
            <a:off x="391884" y="1892020"/>
            <a:ext cx="5240411" cy="2502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95CD5-2DD4-5EF4-F4A5-C552F21B043A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118D8-E11B-1C2E-01E4-4866F737646D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9: Pada dept head purchasing, </a:t>
            </a:r>
            <a:r>
              <a:rPr lang="en-US" sz="1800" b="1" dirty="0" err="1">
                <a:latin typeface="Calibri"/>
                <a:ea typeface="SimSun"/>
              </a:rPr>
              <a:t>bisa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approve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0CDC4-0DA2-A977-DB1C-0A49FBFF6B6D}"/>
              </a:ext>
            </a:extLst>
          </p:cNvPr>
          <p:cNvSpPr/>
          <p:nvPr/>
        </p:nvSpPr>
        <p:spPr>
          <a:xfrm>
            <a:off x="9609956" y="3905508"/>
            <a:ext cx="502873" cy="2419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B1F76D-02A9-EDDB-EBA9-440A06800F68}"/>
              </a:ext>
            </a:extLst>
          </p:cNvPr>
          <p:cNvSpPr/>
          <p:nvPr/>
        </p:nvSpPr>
        <p:spPr>
          <a:xfrm>
            <a:off x="1136461" y="3429000"/>
            <a:ext cx="3707681" cy="4898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874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6: Edit And Submit Purchase </a:t>
            </a:r>
            <a:r>
              <a:rPr lang="en-US" sz="1800" b="1" dirty="0" err="1">
                <a:latin typeface="Calibri"/>
                <a:ea typeface="SimSun"/>
              </a:rPr>
              <a:t>Reuisition</a:t>
            </a:r>
            <a:r>
              <a:rPr lang="en-US" sz="1800" b="1" dirty="0">
                <a:latin typeface="Calibri"/>
                <a:ea typeface="SimSun"/>
              </a:rPr>
              <a:t> Non Trade for approval</a:t>
            </a:r>
            <a:endParaRPr lang="en-ID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287F92-0767-445C-B6DF-F905CF3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20812"/>
              </p:ext>
            </p:extLst>
          </p:nvPr>
        </p:nvGraphicFramePr>
        <p:xfrm>
          <a:off x="8607563" y="1073860"/>
          <a:ext cx="3454400" cy="195547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454400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4859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643685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Requisition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dapat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di edit kembali untuk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memastikan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apakah item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dipesan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keperluan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barang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, dan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lokasi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Pengiriman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barang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telah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sesuai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Click (B) Save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apabila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PR ingin dibuat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sebagai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draft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Click (B) Submit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apabila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sudah sesuai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SimSun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36D8795-3B54-4B77-B742-994DCB73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3283403"/>
            <a:ext cx="11033760" cy="29471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1708CC-B064-4458-BD41-B8249D38A110}"/>
              </a:ext>
            </a:extLst>
          </p:cNvPr>
          <p:cNvSpPr/>
          <p:nvPr/>
        </p:nvSpPr>
        <p:spPr>
          <a:xfrm>
            <a:off x="192422" y="4145280"/>
            <a:ext cx="11196938" cy="17170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CD41F-814E-4639-BD0A-6F34676B6C27}"/>
              </a:ext>
            </a:extLst>
          </p:cNvPr>
          <p:cNvSpPr/>
          <p:nvPr/>
        </p:nvSpPr>
        <p:spPr>
          <a:xfrm>
            <a:off x="9398838" y="3696511"/>
            <a:ext cx="425882" cy="1946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A8276D-0971-4E89-B280-9F03091174DA}"/>
              </a:ext>
            </a:extLst>
          </p:cNvPr>
          <p:cNvSpPr/>
          <p:nvPr/>
        </p:nvSpPr>
        <p:spPr>
          <a:xfrm>
            <a:off x="10627360" y="3632992"/>
            <a:ext cx="497840" cy="3395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10826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CB4F55FE-DB2C-BA98-61FF-D8355032A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821A5FB5-B000-9447-A2A4-B758A53A7BF3}"/>
              </a:ext>
            </a:extLst>
          </p:cNvPr>
          <p:cNvSpPr txBox="1"/>
          <p:nvPr/>
        </p:nvSpPr>
        <p:spPr>
          <a:xfrm>
            <a:off x="1904218" y="2961788"/>
            <a:ext cx="837937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pt-BR" sz="2400" b="1" dirty="0"/>
          </a:p>
          <a:p>
            <a:pPr algn="ctr"/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Reject</a:t>
            </a:r>
            <a:r>
              <a:rPr lang="en-US" sz="3200" dirty="0"/>
              <a:t> </a:t>
            </a: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328453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751CA-C8D0-D150-EFA1-029BA8B3F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2EA58C-84D5-818B-D61B-94286B33E339}"/>
              </a:ext>
            </a:extLst>
          </p:cNvPr>
          <p:cNvSpPr txBox="1"/>
          <p:nvPr/>
        </p:nvSpPr>
        <p:spPr>
          <a:xfrm>
            <a:off x="192421" y="299916"/>
            <a:ext cx="101707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52022-EAD9-4C1C-31B9-E0FA1C57F384}"/>
              </a:ext>
            </a:extLst>
          </p:cNvPr>
          <p:cNvSpPr txBox="1"/>
          <p:nvPr/>
        </p:nvSpPr>
        <p:spPr>
          <a:xfrm>
            <a:off x="192422" y="850704"/>
            <a:ext cx="1122504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Rejected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 </a:t>
            </a:r>
            <a:endParaRPr lang="en-ID" sz="1800" dirty="0"/>
          </a:p>
        </p:txBody>
      </p:sp>
      <p:pic>
        <p:nvPicPr>
          <p:cNvPr id="3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E810F61-B87D-9C22-7939-E78C745F8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" b="6525"/>
          <a:stretch/>
        </p:blipFill>
        <p:spPr>
          <a:xfrm>
            <a:off x="305058" y="1707388"/>
            <a:ext cx="7319663" cy="3855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3D0486-24E2-6121-090A-7A787B83A494}"/>
              </a:ext>
            </a:extLst>
          </p:cNvPr>
          <p:cNvSpPr/>
          <p:nvPr/>
        </p:nvSpPr>
        <p:spPr>
          <a:xfrm>
            <a:off x="1321219" y="1907951"/>
            <a:ext cx="3964649" cy="2049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B69D6-39D8-C663-EDAA-C67DCA9F60CE}"/>
              </a:ext>
            </a:extLst>
          </p:cNvPr>
          <p:cNvSpPr/>
          <p:nvPr/>
        </p:nvSpPr>
        <p:spPr>
          <a:xfrm>
            <a:off x="3303544" y="2944943"/>
            <a:ext cx="1322885" cy="9739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FB5A19B-DD3E-419C-5E1D-3950EBCBEB94}"/>
              </a:ext>
            </a:extLst>
          </p:cNvPr>
          <p:cNvGraphicFramePr>
            <a:graphicFrameLocks noGrp="1"/>
          </p:cNvGraphicFramePr>
          <p:nvPr/>
        </p:nvGraphicFramePr>
        <p:xfrm>
          <a:off x="7866326" y="2181958"/>
          <a:ext cx="3846444" cy="152596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Browse to Application URL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u="sng" dirty="0">
                          <a:solidFill>
                            <a:schemeClr val="bg2"/>
                          </a:solidFill>
                          <a:effectLst/>
                        </a:rPr>
                        <a:t>http://metauat.nna.net:8010/OA_HTML/OA.jsp?OAFunc=OANEWHOMEPAGE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dirty="0">
                          <a:effectLst/>
                        </a:rPr>
                        <a:t>2. </a:t>
                      </a:r>
                      <a:r>
                        <a:rPr lang="id-ID" sz="1200" dirty="0">
                          <a:effectLst/>
                        </a:rPr>
                        <a:t>Input</a:t>
                      </a:r>
                      <a:r>
                        <a:rPr lang="en-US" sz="1200" dirty="0">
                          <a:effectLst/>
                        </a:rPr>
                        <a:t> User Name/Password Staff Purchasing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tabLst>
                          <a:tab pos="276860" algn="l"/>
                        </a:tabLst>
                      </a:pPr>
                      <a:r>
                        <a:rPr lang="id-ID" sz="1200" dirty="0">
                          <a:effectLst/>
                        </a:rPr>
                        <a:t>Klik (B) </a:t>
                      </a:r>
                      <a:r>
                        <a:rPr lang="en-US" sz="1200" dirty="0">
                          <a:effectLst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4066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AFE89-CB44-221F-9F25-E0AE938F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F3F42-EFD6-B841-8F59-75976A7EF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069" b="11415"/>
          <a:stretch/>
        </p:blipFill>
        <p:spPr>
          <a:xfrm>
            <a:off x="929631" y="2086345"/>
            <a:ext cx="2451041" cy="3955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800A40-17FD-D06E-7E41-D55E013DF3D1}"/>
              </a:ext>
            </a:extLst>
          </p:cNvPr>
          <p:cNvSpPr txBox="1"/>
          <p:nvPr/>
        </p:nvSpPr>
        <p:spPr>
          <a:xfrm>
            <a:off x="192422" y="289030"/>
            <a:ext cx="90386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430D5-3BE2-DA59-650E-194F04A980E6}"/>
              </a:ext>
            </a:extLst>
          </p:cNvPr>
          <p:cNvSpPr txBox="1"/>
          <p:nvPr/>
        </p:nvSpPr>
        <p:spPr>
          <a:xfrm>
            <a:off x="192422" y="916021"/>
            <a:ext cx="767140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Rejected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Pergi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menu NNA - PO PURCHASING SUPER USER,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Request,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Purchase Orders.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terbuka</a:t>
            </a:r>
            <a:r>
              <a:rPr lang="en-US" sz="1800" b="1" dirty="0">
                <a:latin typeface="Calibri"/>
                <a:ea typeface="SimSun"/>
              </a:rPr>
              <a:t> java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142824-99A0-4F51-033B-560F63293B27}"/>
              </a:ext>
            </a:extLst>
          </p:cNvPr>
          <p:cNvSpPr/>
          <p:nvPr/>
        </p:nvSpPr>
        <p:spPr>
          <a:xfrm>
            <a:off x="1430374" y="5524499"/>
            <a:ext cx="838200" cy="2286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69193-1915-EB45-873C-9B575B67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15" y="2086345"/>
            <a:ext cx="7408657" cy="41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108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2BB4A-58BC-725E-A13F-B3EEF05C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41FEC4-5520-DCA5-0438-DA7B3588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6" y="2116742"/>
            <a:ext cx="9417534" cy="3943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DAF92C-1A94-50F4-CAD8-FBB8BC042143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65567-09CB-56B6-7746-D6016308FCE1}"/>
              </a:ext>
            </a:extLst>
          </p:cNvPr>
          <p:cNvSpPr txBox="1"/>
          <p:nvPr/>
        </p:nvSpPr>
        <p:spPr>
          <a:xfrm>
            <a:off x="192422" y="916021"/>
            <a:ext cx="767140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Rejected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Ubah</a:t>
            </a:r>
            <a:r>
              <a:rPr lang="en-US" sz="1800" b="1" dirty="0">
                <a:latin typeface="Calibri"/>
                <a:ea typeface="SimSun"/>
              </a:rPr>
              <a:t> Type </a:t>
            </a:r>
            <a:r>
              <a:rPr lang="en-US" sz="1800" b="1" dirty="0" err="1">
                <a:latin typeface="Calibri"/>
                <a:ea typeface="SimSun"/>
              </a:rPr>
              <a:t>menjadi</a:t>
            </a:r>
            <a:r>
              <a:rPr lang="en-US" sz="1800" b="1" dirty="0">
                <a:latin typeface="Calibri"/>
                <a:ea typeface="SimSun"/>
              </a:rPr>
              <a:t> Blanket Purchase Agreement dan checklist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Global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A4FA5-8CD5-7B76-0345-D16C6AD849DB}"/>
              </a:ext>
            </a:extLst>
          </p:cNvPr>
          <p:cNvSpPr/>
          <p:nvPr/>
        </p:nvSpPr>
        <p:spPr>
          <a:xfrm>
            <a:off x="4434831" y="2492829"/>
            <a:ext cx="2248998" cy="34834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34481B-2BA1-AAB2-FD69-684F3179D372}"/>
              </a:ext>
            </a:extLst>
          </p:cNvPr>
          <p:cNvSpPr/>
          <p:nvPr/>
        </p:nvSpPr>
        <p:spPr>
          <a:xfrm>
            <a:off x="7689660" y="3646715"/>
            <a:ext cx="757654" cy="3265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41822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B785-BE10-1800-1C81-02E1EE24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0B69EC-A698-C6CD-6084-903ADC31E18D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2F266-AA12-1931-7DE2-D04ED4ADA5B5}"/>
              </a:ext>
            </a:extLst>
          </p:cNvPr>
          <p:cNvSpPr txBox="1"/>
          <p:nvPr/>
        </p:nvSpPr>
        <p:spPr>
          <a:xfrm>
            <a:off x="192422" y="916021"/>
            <a:ext cx="767140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Rejected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4: Isi </a:t>
            </a:r>
            <a:r>
              <a:rPr lang="en-US" sz="1800" b="1" dirty="0" err="1">
                <a:latin typeface="Calibri"/>
                <a:ea typeface="SimSun"/>
              </a:rPr>
              <a:t>semua</a:t>
            </a:r>
            <a:r>
              <a:rPr lang="en-US" sz="1800" b="1" dirty="0">
                <a:latin typeface="Calibri"/>
                <a:ea typeface="SimSun"/>
              </a:rPr>
              <a:t> data yang </a:t>
            </a:r>
            <a:r>
              <a:rPr lang="en-US" sz="1800" b="1" dirty="0" err="1">
                <a:latin typeface="Calibri"/>
                <a:ea typeface="SimSun"/>
              </a:rPr>
              <a:t>diperlukan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terutama</a:t>
            </a:r>
            <a:r>
              <a:rPr lang="en-US" sz="1800" b="1" dirty="0">
                <a:latin typeface="Calibri"/>
                <a:ea typeface="SimSun"/>
              </a:rPr>
              <a:t> yang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berwarna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kuning</a:t>
            </a:r>
            <a:r>
              <a:rPr lang="en-US" sz="1800" b="1" dirty="0">
                <a:latin typeface="Calibri"/>
                <a:ea typeface="SimSun"/>
              </a:rPr>
              <a:t> (mandatory)</a:t>
            </a:r>
            <a:endParaRPr lang="en-ID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70116E-B0E5-AB77-FC16-FC4C4CCEF475}"/>
              </a:ext>
            </a:extLst>
          </p:cNvPr>
          <p:cNvGraphicFramePr>
            <a:graphicFrameLocks noGrp="1"/>
          </p:cNvGraphicFramePr>
          <p:nvPr/>
        </p:nvGraphicFramePr>
        <p:xfrm>
          <a:off x="8267571" y="2460170"/>
          <a:ext cx="3846444" cy="280851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48480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32371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Supplier: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dengan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nama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Ship to: Alamat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pengiriman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Bill to: Alamat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penagihan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Buyer: Nama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pembeli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Site: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Otomatis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terisi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Ketika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mengisi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Item: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dengan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kode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item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rokok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yang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sesuai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C22615D-9724-5E9D-BE59-65616C14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1" y="2056892"/>
            <a:ext cx="8032887" cy="3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151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3A997-30C7-6F49-3117-F4C596F5C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27C379-B194-02C0-8A49-4FCF181B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9" y="1768790"/>
            <a:ext cx="10161281" cy="4194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389D0-165E-3612-7C7C-E905EE66B74D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8358B-841B-1753-A81A-EEB6D7731405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Rejected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5: Jika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r>
              <a:rPr lang="en-US" sz="1800" b="1" dirty="0">
                <a:latin typeface="Calibri"/>
                <a:ea typeface="SimSun"/>
              </a:rPr>
              <a:t> dan </a:t>
            </a:r>
            <a:r>
              <a:rPr lang="en-US" sz="1800" b="1" dirty="0" err="1">
                <a:latin typeface="Calibri"/>
                <a:ea typeface="SimSun"/>
              </a:rPr>
              <a:t>nomor</a:t>
            </a:r>
            <a:r>
              <a:rPr lang="en-US" sz="1800" b="1" dirty="0">
                <a:latin typeface="Calibri"/>
                <a:ea typeface="SimSun"/>
              </a:rPr>
              <a:t> PO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muncul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secara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otomatis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BEC8E3-7BBC-00D2-0DBD-2BFD09E0C9BF}"/>
              </a:ext>
            </a:extLst>
          </p:cNvPr>
          <p:cNvSpPr/>
          <p:nvPr/>
        </p:nvSpPr>
        <p:spPr>
          <a:xfrm>
            <a:off x="1103803" y="2124462"/>
            <a:ext cx="1617626" cy="3579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42845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84B1A-8FE6-B877-56C0-309EE53C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1106E-57E6-FBA9-76D5-6134963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96" y="1747018"/>
            <a:ext cx="7643375" cy="4493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2F5016-C648-E0FB-D1F6-A7E41E894B9E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EB4BA-6526-88A4-7D2E-049C8CE3CA36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Rejected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6: Jika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selesai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membuat</a:t>
            </a:r>
            <a:r>
              <a:rPr lang="en-US" sz="1800" b="1" dirty="0">
                <a:latin typeface="Calibri"/>
                <a:ea typeface="SimSun"/>
              </a:rPr>
              <a:t> purchase order,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tombol</a:t>
            </a:r>
            <a:r>
              <a:rPr lang="en-US" sz="1800" b="1" dirty="0">
                <a:latin typeface="Calibri"/>
                <a:ea typeface="SimSun"/>
              </a:rPr>
              <a:t> Approve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59E32-F089-24B7-F65E-ABA4219952C0}"/>
              </a:ext>
            </a:extLst>
          </p:cNvPr>
          <p:cNvSpPr/>
          <p:nvPr/>
        </p:nvSpPr>
        <p:spPr>
          <a:xfrm>
            <a:off x="7145375" y="5974757"/>
            <a:ext cx="1617626" cy="3579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71879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DF03F-676B-8479-2E34-F03021C4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509FF-5403-AD9A-8CC8-13B17B8A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99" y="1747018"/>
            <a:ext cx="5968276" cy="4329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30FA63-4556-7456-E38B-60E45176E202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D434B-9920-2326-D7F9-6A2B094619A6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Rejected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7: Akan </a:t>
            </a:r>
            <a:r>
              <a:rPr lang="en-US" sz="1800" b="1" dirty="0" err="1">
                <a:latin typeface="Calibri"/>
                <a:ea typeface="SimSun"/>
              </a:rPr>
              <a:t>muncul</a:t>
            </a:r>
            <a:r>
              <a:rPr lang="en-US" sz="1800" b="1" dirty="0">
                <a:latin typeface="Calibri"/>
                <a:ea typeface="SimSun"/>
              </a:rPr>
              <a:t> pop up Submit for Approval,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OK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8623FD-9EA9-B23E-EF39-10D431869397}"/>
              </a:ext>
            </a:extLst>
          </p:cNvPr>
          <p:cNvSpPr/>
          <p:nvPr/>
        </p:nvSpPr>
        <p:spPr>
          <a:xfrm>
            <a:off x="4587233" y="5701650"/>
            <a:ext cx="1334596" cy="3752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D5ACE0-5CFB-3355-D749-4FCD11B509CA}"/>
              </a:ext>
            </a:extLst>
          </p:cNvPr>
          <p:cNvSpPr/>
          <p:nvPr/>
        </p:nvSpPr>
        <p:spPr>
          <a:xfrm>
            <a:off x="1332405" y="3132621"/>
            <a:ext cx="1334596" cy="3752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2942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B6D89-CD7F-40A6-396C-6FF23F744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A751B-6699-8B9A-E97B-13F515D83F73}"/>
              </a:ext>
            </a:extLst>
          </p:cNvPr>
          <p:cNvSpPr txBox="1"/>
          <p:nvPr/>
        </p:nvSpPr>
        <p:spPr>
          <a:xfrm>
            <a:off x="192421" y="299916"/>
            <a:ext cx="101707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9BFFF-DEDB-F459-DBDF-CCF74E3E46C4}"/>
              </a:ext>
            </a:extLst>
          </p:cNvPr>
          <p:cNvSpPr txBox="1"/>
          <p:nvPr/>
        </p:nvSpPr>
        <p:spPr>
          <a:xfrm>
            <a:off x="192422" y="850704"/>
            <a:ext cx="1122504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Rejected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8: Login to Oracle Application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akun</a:t>
            </a:r>
            <a:r>
              <a:rPr lang="en-US" sz="1800" b="1" dirty="0">
                <a:latin typeface="Calibri"/>
                <a:ea typeface="SimSun"/>
              </a:rPr>
              <a:t> Dept Head Purchasing </a:t>
            </a:r>
            <a:endParaRPr lang="en-ID" sz="1800" dirty="0"/>
          </a:p>
        </p:txBody>
      </p:sp>
      <p:pic>
        <p:nvPicPr>
          <p:cNvPr id="3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0FD7F62-04E2-3799-7EF0-CD387E248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" b="6525"/>
          <a:stretch/>
        </p:blipFill>
        <p:spPr>
          <a:xfrm>
            <a:off x="305058" y="1707388"/>
            <a:ext cx="7319663" cy="3855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535090-64C8-194C-71A0-6B42D3E9B2ED}"/>
              </a:ext>
            </a:extLst>
          </p:cNvPr>
          <p:cNvSpPr/>
          <p:nvPr/>
        </p:nvSpPr>
        <p:spPr>
          <a:xfrm>
            <a:off x="1321219" y="1907951"/>
            <a:ext cx="3964649" cy="2049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F48B6-B727-B20A-6065-67AC8CF5D42C}"/>
              </a:ext>
            </a:extLst>
          </p:cNvPr>
          <p:cNvSpPr/>
          <p:nvPr/>
        </p:nvSpPr>
        <p:spPr>
          <a:xfrm>
            <a:off x="3303544" y="2944943"/>
            <a:ext cx="1322885" cy="9739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BCF9E6-BF6F-4F81-FD79-9F8F60A6C76B}"/>
              </a:ext>
            </a:extLst>
          </p:cNvPr>
          <p:cNvGraphicFramePr>
            <a:graphicFrameLocks noGrp="1"/>
          </p:cNvGraphicFramePr>
          <p:nvPr/>
        </p:nvGraphicFramePr>
        <p:xfrm>
          <a:off x="7866326" y="2181958"/>
          <a:ext cx="3846444" cy="152596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Browse to Application URL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u="sng" dirty="0">
                          <a:solidFill>
                            <a:schemeClr val="bg2"/>
                          </a:solidFill>
                          <a:effectLst/>
                        </a:rPr>
                        <a:t>http://metauat.nna.net:8010/OA_HTML/OA.jsp?OAFunc=OANEWHOMEPAGE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dirty="0">
                          <a:effectLst/>
                        </a:rPr>
                        <a:t>2. </a:t>
                      </a:r>
                      <a:r>
                        <a:rPr lang="id-ID" sz="1200" dirty="0">
                          <a:effectLst/>
                        </a:rPr>
                        <a:t>Input</a:t>
                      </a:r>
                      <a:r>
                        <a:rPr lang="en-US" sz="1200" dirty="0">
                          <a:effectLst/>
                        </a:rPr>
                        <a:t> User Name/Password Dept Head Purchasing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tabLst>
                          <a:tab pos="276860" algn="l"/>
                        </a:tabLst>
                      </a:pPr>
                      <a:r>
                        <a:rPr lang="id-ID" sz="1200" dirty="0">
                          <a:effectLst/>
                        </a:rPr>
                        <a:t>Klik (B) </a:t>
                      </a:r>
                      <a:r>
                        <a:rPr lang="en-US" sz="1200" dirty="0">
                          <a:effectLst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7316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94BC5-A325-AAE7-5906-464E48EA1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2FB55D-6BF6-AEED-2B04-CABA31C4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3320268"/>
            <a:ext cx="5789425" cy="2502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7F687-3D50-C33A-D75F-E341987A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52"/>
          <a:stretch/>
        </p:blipFill>
        <p:spPr>
          <a:xfrm>
            <a:off x="391884" y="1892020"/>
            <a:ext cx="5240411" cy="2502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B2021-BF1A-4A77-FE8E-751B69773D4D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1186C-8636-ABBD-27E2-047409A8EE9A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Rejected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9: Pada dept head purchasing, </a:t>
            </a:r>
            <a:r>
              <a:rPr lang="en-US" sz="1800" b="1" dirty="0" err="1">
                <a:latin typeface="Calibri"/>
                <a:ea typeface="SimSun"/>
              </a:rPr>
              <a:t>bisa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reject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626953-455C-9A56-3735-02935AD68586}"/>
              </a:ext>
            </a:extLst>
          </p:cNvPr>
          <p:cNvSpPr/>
          <p:nvPr/>
        </p:nvSpPr>
        <p:spPr>
          <a:xfrm>
            <a:off x="11360781" y="3907971"/>
            <a:ext cx="502873" cy="2419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94D9E-3E7B-104C-0B4A-BCC7ACEEE3F8}"/>
              </a:ext>
            </a:extLst>
          </p:cNvPr>
          <p:cNvSpPr/>
          <p:nvPr/>
        </p:nvSpPr>
        <p:spPr>
          <a:xfrm>
            <a:off x="1136461" y="3429000"/>
            <a:ext cx="3707681" cy="4898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782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6: Submit Purchase </a:t>
            </a:r>
            <a:r>
              <a:rPr lang="en-US" sz="1800" b="1" dirty="0" err="1">
                <a:latin typeface="Calibri"/>
                <a:ea typeface="SimSun"/>
              </a:rPr>
              <a:t>Reuisition</a:t>
            </a:r>
            <a:r>
              <a:rPr lang="en-US" sz="1800" b="1" dirty="0">
                <a:latin typeface="Calibri"/>
                <a:ea typeface="SimSun"/>
              </a:rPr>
              <a:t> Non Trade for approval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CC358-F7D4-4BD2-9841-5B4AD082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26" y="2621210"/>
            <a:ext cx="6325148" cy="16155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1F7213-8784-45C1-B8FF-7A597E8DE891}"/>
              </a:ext>
            </a:extLst>
          </p:cNvPr>
          <p:cNvSpPr/>
          <p:nvPr/>
        </p:nvSpPr>
        <p:spPr>
          <a:xfrm>
            <a:off x="7823200" y="3765073"/>
            <a:ext cx="1310640" cy="288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70939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B32258D2-9CA4-04E5-E9D8-CC09C3C62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5CEE8794-6ADE-519A-9D49-350DA2D60BE0}"/>
              </a:ext>
            </a:extLst>
          </p:cNvPr>
          <p:cNvSpPr txBox="1"/>
          <p:nvPr/>
        </p:nvSpPr>
        <p:spPr>
          <a:xfrm>
            <a:off x="1904218" y="2961788"/>
            <a:ext cx="837937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pt-BR" sz="2400" b="1" dirty="0"/>
          </a:p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Personalize GBPA yang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dibuat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diupdate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oleh Staff Master Data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hanya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dapat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memilih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Item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rokok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dan FMCG</a:t>
            </a:r>
            <a:r>
              <a:rPr lang="en-US" sz="3200" dirty="0"/>
              <a:t> 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13523805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96FF4-1B99-103B-8D84-D94EEFC3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E28FD-4BD5-55EA-2226-4E4D03F7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07" y="2092829"/>
            <a:ext cx="11442986" cy="3849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0CCA0F-839A-82A1-F934-C30F496E3A02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7A9A5-1520-B2CB-9839-4ECBB8678BB3}"/>
              </a:ext>
            </a:extLst>
          </p:cNvPr>
          <p:cNvSpPr txBox="1"/>
          <p:nvPr/>
        </p:nvSpPr>
        <p:spPr>
          <a:xfrm>
            <a:off x="192421" y="916021"/>
            <a:ext cx="11270235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Personalize GBPA yang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dibuat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/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diupdate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oleh Staff Master Data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hanya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dapat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memilih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Item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rokok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dan FMCG</a:t>
            </a:r>
            <a:r>
              <a:rPr lang="en-US" sz="3200" b="1" dirty="0"/>
              <a:t> </a:t>
            </a:r>
            <a:endParaRPr lang="id-ID" sz="2400" b="1" dirty="0"/>
          </a:p>
          <a:p>
            <a:r>
              <a:rPr lang="en-US" sz="1800" b="1" dirty="0">
                <a:latin typeface="Calibri"/>
                <a:ea typeface="SimSun"/>
              </a:rPr>
              <a:t>Step 1: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LOV pada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Item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66121-D77D-5D15-AF7B-60ABE19F88D9}"/>
              </a:ext>
            </a:extLst>
          </p:cNvPr>
          <p:cNvSpPr/>
          <p:nvPr/>
        </p:nvSpPr>
        <p:spPr>
          <a:xfrm>
            <a:off x="3864429" y="2993571"/>
            <a:ext cx="381000" cy="5442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107993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5410A-C2A3-594A-0B10-86F17E38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EF8729-6CCA-D6CE-8758-195FDB11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9" y="2306815"/>
            <a:ext cx="11347982" cy="2911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B1572A-240F-C787-0D0B-77DAC82D6EA1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49511-34A2-A84F-4772-C03B16F2E720}"/>
              </a:ext>
            </a:extLst>
          </p:cNvPr>
          <p:cNvSpPr txBox="1"/>
          <p:nvPr/>
        </p:nvSpPr>
        <p:spPr>
          <a:xfrm>
            <a:off x="192421" y="916021"/>
            <a:ext cx="11270235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Personalize GBPA yang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dibuat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/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diupdate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oleh Staff Master Data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hanya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dapat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memilih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Item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rokok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dan FMCG</a:t>
            </a:r>
            <a:r>
              <a:rPr lang="en-US" sz="3200" b="1" dirty="0"/>
              <a:t> </a:t>
            </a:r>
            <a:endParaRPr lang="id-ID" sz="2400" b="1" dirty="0"/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LOV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Item Type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5860E1-4BDB-C1EB-A404-5BE9BF1342DA}"/>
              </a:ext>
            </a:extLst>
          </p:cNvPr>
          <p:cNvSpPr/>
          <p:nvPr/>
        </p:nvSpPr>
        <p:spPr>
          <a:xfrm>
            <a:off x="6444343" y="2732313"/>
            <a:ext cx="381000" cy="5442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8445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83F66-53D2-BD6C-C251-FF62B5FC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83DF60-18BE-9D78-EBAB-0480DB0B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21" y="2934224"/>
            <a:ext cx="5172150" cy="1868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7A1CC-A621-8C6B-C1C4-B8FDEA8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1" y="2272639"/>
            <a:ext cx="5903579" cy="3331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90D8E6-131F-E763-6ED6-BDBA6BF98C87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B0889-BAB0-0747-415B-C4ED5C0282F9}"/>
              </a:ext>
            </a:extLst>
          </p:cNvPr>
          <p:cNvSpPr txBox="1"/>
          <p:nvPr/>
        </p:nvSpPr>
        <p:spPr>
          <a:xfrm>
            <a:off x="192421" y="916021"/>
            <a:ext cx="1127023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Personalize GBPA yang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dibuat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/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diupdate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oleh Staff Master Data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hanya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dapat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memilih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Item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rokok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dan FMCG</a:t>
            </a:r>
            <a:r>
              <a:rPr lang="en-US" sz="3200" b="1" dirty="0"/>
              <a:t> </a:t>
            </a:r>
            <a:endParaRPr lang="id-ID" sz="2400" b="1" dirty="0"/>
          </a:p>
          <a:p>
            <a:r>
              <a:rPr lang="en-US" sz="1800" b="1" dirty="0">
                <a:latin typeface="Calibri"/>
                <a:ea typeface="SimSun"/>
              </a:rPr>
              <a:t>Step 3: Pada Item Type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keluar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semua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itemnya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kita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coba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Asset (AS) </a:t>
            </a:r>
            <a:r>
              <a:rPr lang="en-US" sz="1800" b="1" dirty="0" err="1">
                <a:latin typeface="Calibri"/>
                <a:ea typeface="SimSun"/>
              </a:rPr>
              <a:t>untuk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menguji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personalizenya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OK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577A8-7A7B-99DB-C263-F74560C44C13}"/>
              </a:ext>
            </a:extLst>
          </p:cNvPr>
          <p:cNvSpPr/>
          <p:nvPr/>
        </p:nvSpPr>
        <p:spPr>
          <a:xfrm>
            <a:off x="192422" y="3102428"/>
            <a:ext cx="2953550" cy="3265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487A1C-0AB5-1C67-1D9F-9483165BD4F8}"/>
              </a:ext>
            </a:extLst>
          </p:cNvPr>
          <p:cNvSpPr/>
          <p:nvPr/>
        </p:nvSpPr>
        <p:spPr>
          <a:xfrm>
            <a:off x="10708021" y="4313349"/>
            <a:ext cx="896150" cy="4110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026399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7537E-39D8-531F-E953-634129340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581D82-8800-C194-F35E-EC7E41C63F2C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0CF9B-750A-1E4E-7D0D-31BDF8B33715}"/>
              </a:ext>
            </a:extLst>
          </p:cNvPr>
          <p:cNvSpPr txBox="1"/>
          <p:nvPr/>
        </p:nvSpPr>
        <p:spPr>
          <a:xfrm>
            <a:off x="192421" y="916021"/>
            <a:ext cx="1127023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Personalize GBPA yang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dibuat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/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diupdate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oleh Staff Master Data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hanya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dapat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memilih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Item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rokok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dan FMCG</a:t>
            </a:r>
            <a:r>
              <a:rPr lang="en-US" sz="3200" b="1" dirty="0"/>
              <a:t> </a:t>
            </a:r>
            <a:endParaRPr lang="id-ID" sz="2400" b="1" dirty="0"/>
          </a:p>
          <a:p>
            <a:r>
              <a:rPr lang="en-US" sz="1800" b="1" dirty="0">
                <a:latin typeface="Calibri"/>
                <a:ea typeface="SimSun"/>
              </a:rPr>
              <a:t>Step 4: </a:t>
            </a:r>
            <a:r>
              <a:rPr lang="en-US" sz="1800" b="1" dirty="0" err="1">
                <a:latin typeface="Calibri"/>
                <a:ea typeface="SimSun"/>
              </a:rPr>
              <a:t>Muncul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notifikasi</a:t>
            </a:r>
            <a:r>
              <a:rPr lang="en-US" sz="1800" b="1" dirty="0">
                <a:latin typeface="Calibri"/>
                <a:ea typeface="SimSun"/>
              </a:rPr>
              <a:t> Item is not allowed. Choose other item. Hal </a:t>
            </a:r>
            <a:r>
              <a:rPr lang="en-US" sz="1800" b="1" dirty="0" err="1">
                <a:latin typeface="Calibri"/>
                <a:ea typeface="SimSun"/>
              </a:rPr>
              <a:t>ini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menandakan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bahwa</a:t>
            </a:r>
            <a:r>
              <a:rPr lang="en-US" sz="1800" b="1" dirty="0">
                <a:latin typeface="Calibri"/>
                <a:ea typeface="SimSun"/>
              </a:rPr>
              <a:t> personalize-</a:t>
            </a:r>
            <a:r>
              <a:rPr lang="en-US" sz="1800" b="1" dirty="0" err="1">
                <a:latin typeface="Calibri"/>
                <a:ea typeface="SimSun"/>
              </a:rPr>
              <a:t>nya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berhasil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karena</a:t>
            </a:r>
            <a:r>
              <a:rPr lang="en-US" sz="1800" b="1" dirty="0">
                <a:latin typeface="Calibri"/>
                <a:ea typeface="SimSun"/>
              </a:rPr>
              <a:t> Staff master data </a:t>
            </a:r>
            <a:r>
              <a:rPr lang="en-US" sz="1800" b="1" dirty="0" err="1">
                <a:latin typeface="Calibri"/>
                <a:ea typeface="SimSun"/>
              </a:rPr>
              <a:t>hanya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dapat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memilih</a:t>
            </a:r>
            <a:r>
              <a:rPr lang="en-US" sz="1800" b="1" dirty="0">
                <a:latin typeface="Calibri"/>
                <a:ea typeface="SimSun"/>
              </a:rPr>
              <a:t> Item </a:t>
            </a:r>
            <a:r>
              <a:rPr lang="en-US" sz="1800" b="1" dirty="0" err="1">
                <a:latin typeface="Calibri"/>
                <a:ea typeface="SimSun"/>
              </a:rPr>
              <a:t>rokok</a:t>
            </a:r>
            <a:r>
              <a:rPr lang="en-US" sz="1800" b="1" dirty="0">
                <a:latin typeface="Calibri"/>
                <a:ea typeface="SimSun"/>
              </a:rPr>
              <a:t> dan FMCG </a:t>
            </a:r>
            <a:r>
              <a:rPr lang="en-US" sz="1800" b="1" dirty="0" err="1">
                <a:latin typeface="Calibri"/>
                <a:ea typeface="SimSun"/>
              </a:rPr>
              <a:t>saja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3FB4E-33D0-BC16-784E-D9EF5947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38" y="2173853"/>
            <a:ext cx="7192524" cy="40291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5CFACB-E6A8-7876-838A-69803CC5AE62}"/>
              </a:ext>
            </a:extLst>
          </p:cNvPr>
          <p:cNvSpPr/>
          <p:nvPr/>
        </p:nvSpPr>
        <p:spPr>
          <a:xfrm>
            <a:off x="4901189" y="3570514"/>
            <a:ext cx="2207182" cy="13824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259571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8081B114-1A32-AE0B-BD0E-789B5B83A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F0C8922-2579-1269-BC7A-B344BB5170A7}"/>
              </a:ext>
            </a:extLst>
          </p:cNvPr>
          <p:cNvSpPr txBox="1"/>
          <p:nvPr/>
        </p:nvSpPr>
        <p:spPr>
          <a:xfrm>
            <a:off x="1904218" y="2961788"/>
            <a:ext cx="837937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Reminder GBPA Approval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Rokok</a:t>
            </a:r>
            <a:r>
              <a:rPr lang="en-US" sz="3200" dirty="0"/>
              <a:t> 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23029505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D0444-149B-88C7-DC02-69E0A9D7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09A52E-EB57-C426-E863-FCF84CFE4730}"/>
              </a:ext>
            </a:extLst>
          </p:cNvPr>
          <p:cNvSpPr txBox="1"/>
          <p:nvPr/>
        </p:nvSpPr>
        <p:spPr>
          <a:xfrm>
            <a:off x="192421" y="299916"/>
            <a:ext cx="101707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DC7B7-DA49-8D81-9F24-0487B8E2E9E2}"/>
              </a:ext>
            </a:extLst>
          </p:cNvPr>
          <p:cNvSpPr txBox="1"/>
          <p:nvPr/>
        </p:nvSpPr>
        <p:spPr>
          <a:xfrm>
            <a:off x="192422" y="850704"/>
            <a:ext cx="11225048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Reminder GBPA Approval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Rokok</a:t>
            </a:r>
            <a:r>
              <a:rPr lang="en-US" sz="3200" b="1" dirty="0"/>
              <a:t> </a:t>
            </a:r>
            <a:endParaRPr lang="id-ID" sz="2400" b="1" dirty="0"/>
          </a:p>
          <a:p>
            <a:r>
              <a:rPr lang="en-US" sz="1800" b="1" dirty="0">
                <a:latin typeface="Calibri"/>
                <a:ea typeface="SimSun"/>
              </a:rPr>
              <a:t>Step 1: Login to Oracle Application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akun</a:t>
            </a:r>
            <a:r>
              <a:rPr lang="en-US" sz="1800" b="1" dirty="0">
                <a:latin typeface="Calibri"/>
                <a:ea typeface="SimSun"/>
              </a:rPr>
              <a:t> Assistant Manager Master Data</a:t>
            </a:r>
            <a:endParaRPr lang="en-ID" sz="1800" dirty="0"/>
          </a:p>
        </p:txBody>
      </p:sp>
      <p:pic>
        <p:nvPicPr>
          <p:cNvPr id="3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485963CB-3990-6DA6-5548-128B5CAEF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" b="6525"/>
          <a:stretch/>
        </p:blipFill>
        <p:spPr>
          <a:xfrm>
            <a:off x="305058" y="1707388"/>
            <a:ext cx="7319663" cy="3855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5EE69A-705E-54FB-2E83-96F78D62B655}"/>
              </a:ext>
            </a:extLst>
          </p:cNvPr>
          <p:cNvSpPr/>
          <p:nvPr/>
        </p:nvSpPr>
        <p:spPr>
          <a:xfrm>
            <a:off x="1321219" y="1907951"/>
            <a:ext cx="3964649" cy="2049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495617-7176-439A-EB8E-95F64E437544}"/>
              </a:ext>
            </a:extLst>
          </p:cNvPr>
          <p:cNvSpPr/>
          <p:nvPr/>
        </p:nvSpPr>
        <p:spPr>
          <a:xfrm>
            <a:off x="3303544" y="2944943"/>
            <a:ext cx="1322885" cy="9739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AE91B10-38E3-9011-CB83-DD766655689C}"/>
              </a:ext>
            </a:extLst>
          </p:cNvPr>
          <p:cNvGraphicFramePr>
            <a:graphicFrameLocks noGrp="1"/>
          </p:cNvGraphicFramePr>
          <p:nvPr/>
        </p:nvGraphicFramePr>
        <p:xfrm>
          <a:off x="7866326" y="2181958"/>
          <a:ext cx="3846444" cy="196549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9966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765836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Browse to Application URL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u="sng" dirty="0">
                          <a:solidFill>
                            <a:schemeClr val="bg2"/>
                          </a:solidFill>
                          <a:effectLst/>
                        </a:rPr>
                        <a:t>http://metauat.nna.net:8010/OA_HTML/OA.jsp?OAFunc=OANEWHOMEPAGE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dirty="0">
                          <a:effectLst/>
                        </a:rPr>
                        <a:t>2. </a:t>
                      </a:r>
                      <a:r>
                        <a:rPr lang="id-ID" sz="1200" dirty="0">
                          <a:effectLst/>
                        </a:rPr>
                        <a:t>Input</a:t>
                      </a:r>
                      <a:r>
                        <a:rPr lang="en-US" sz="1200" dirty="0">
                          <a:effectLst/>
                        </a:rPr>
                        <a:t> User Name/Password </a:t>
                      </a:r>
                      <a:r>
                        <a:rPr lang="en-US" sz="1200" dirty="0" err="1">
                          <a:effectLst/>
                        </a:rPr>
                        <a:t>Assoistant</a:t>
                      </a:r>
                      <a:r>
                        <a:rPr lang="en-US" sz="1200" dirty="0">
                          <a:effectLst/>
                        </a:rPr>
                        <a:t> Manager Master Data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tabLst>
                          <a:tab pos="276860" algn="l"/>
                        </a:tabLst>
                      </a:pPr>
                      <a:r>
                        <a:rPr lang="id-ID" sz="1200" dirty="0">
                          <a:effectLst/>
                        </a:rPr>
                        <a:t>Klik (B) </a:t>
                      </a:r>
                      <a:r>
                        <a:rPr lang="en-US" sz="1200" dirty="0">
                          <a:effectLst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4874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F908-31EA-C531-DA46-0B0FEE31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023D55-BF2A-281F-69A2-A538FA876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8" y="1797030"/>
            <a:ext cx="11132122" cy="4210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C7147-C8EE-9436-53BE-838FFF5FFE20}"/>
              </a:ext>
            </a:extLst>
          </p:cNvPr>
          <p:cNvSpPr txBox="1"/>
          <p:nvPr/>
        </p:nvSpPr>
        <p:spPr>
          <a:xfrm>
            <a:off x="192421" y="299916"/>
            <a:ext cx="101707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PO-10: Global Blanket Purchase Agreement Item Trade</a:t>
            </a:r>
            <a:r>
              <a:rPr lang="en-US" sz="2400" b="1" dirty="0">
                <a:latin typeface="+mj-lt"/>
              </a:rPr>
              <a:t> 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B95E1-323F-6582-D206-F900129CADDE}"/>
              </a:ext>
            </a:extLst>
          </p:cNvPr>
          <p:cNvSpPr txBox="1"/>
          <p:nvPr/>
        </p:nvSpPr>
        <p:spPr>
          <a:xfrm>
            <a:off x="192422" y="850704"/>
            <a:ext cx="11225048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Reminder GBPA Approval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Rokok</a:t>
            </a:r>
            <a:r>
              <a:rPr lang="en-US" sz="3200" b="1" dirty="0"/>
              <a:t> </a:t>
            </a:r>
            <a:endParaRPr lang="id-ID" sz="2400" b="1" dirty="0"/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Notifikasi</a:t>
            </a:r>
            <a:r>
              <a:rPr lang="en-US" sz="1800" b="1" dirty="0">
                <a:latin typeface="Calibri"/>
                <a:ea typeface="SimSun"/>
              </a:rPr>
              <a:t> reminder approval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muncul</a:t>
            </a:r>
            <a:r>
              <a:rPr lang="en-US" sz="1800" b="1" dirty="0">
                <a:latin typeface="Calibri"/>
                <a:ea typeface="SimSun"/>
              </a:rPr>
              <a:t> pada menu Worklist</a:t>
            </a:r>
            <a:endParaRPr lang="en-ID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7C18B-A3AB-4DB5-A881-998169B12AB9}"/>
              </a:ext>
            </a:extLst>
          </p:cNvPr>
          <p:cNvSpPr/>
          <p:nvPr/>
        </p:nvSpPr>
        <p:spPr>
          <a:xfrm>
            <a:off x="3095590" y="4085093"/>
            <a:ext cx="6200810" cy="2147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53883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7" y="2961788"/>
            <a:ext cx="8804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PO-11: Proses Purchase Requisition Rokok</a:t>
            </a:r>
          </a:p>
          <a:p>
            <a:pPr algn="ctr"/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6006503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DDEE50-E424-511B-3D40-A6785D43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92422" y="289030"/>
            <a:ext cx="923438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1</a:t>
            </a:r>
            <a:r>
              <a:rPr lang="id-ID" sz="2400" b="1" dirty="0"/>
              <a:t>: Proses P</a:t>
            </a:r>
            <a:r>
              <a:rPr lang="en-US" sz="2400" b="1" dirty="0" err="1"/>
              <a:t>urchase</a:t>
            </a:r>
            <a:r>
              <a:rPr lang="en-US" sz="2400" b="1" dirty="0"/>
              <a:t> Requisition Rokok</a:t>
            </a:r>
            <a:endParaRPr lang="id-ID" sz="2400" b="1" dirty="0"/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E7A9F4-AC34-0F8E-B835-EEE3B5DA7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131928"/>
              </p:ext>
            </p:extLst>
          </p:nvPr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SCMADM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60A077D-09A0-F5C1-CABE-A14E780FEFC1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36C421-2A77-C936-1BE3-39C06BFA0F7D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96C15D-3234-8A09-4437-EB7331F60A2E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A99D93-4013-51B3-89CB-9A987DE122E1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PO-11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</a:t>
            </a: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 with staff SCM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97296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7: Login to Oracle Application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88D15-FE5A-4198-A2A5-7B019160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958"/>
            <a:ext cx="10200640" cy="350528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59CDEA-E504-443B-B1A1-8A9E448DC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76340"/>
              </p:ext>
            </p:extLst>
          </p:nvPr>
        </p:nvGraphicFramePr>
        <p:xfrm>
          <a:off x="8083974" y="1018362"/>
          <a:ext cx="4108026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108026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JATFAS01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6C3E431-DF36-4B3A-B675-C4253E8C63EA}"/>
              </a:ext>
            </a:extLst>
          </p:cNvPr>
          <p:cNvSpPr/>
          <p:nvPr/>
        </p:nvSpPr>
        <p:spPr>
          <a:xfrm>
            <a:off x="4033520" y="3734592"/>
            <a:ext cx="1879600" cy="4411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CB633-C813-49B3-815D-B01EF807534D}"/>
              </a:ext>
            </a:extLst>
          </p:cNvPr>
          <p:cNvSpPr/>
          <p:nvPr/>
        </p:nvSpPr>
        <p:spPr>
          <a:xfrm>
            <a:off x="4040294" y="4232214"/>
            <a:ext cx="1879600" cy="4411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FDCCFD-335F-418B-A188-F55900C8DB9C}"/>
              </a:ext>
            </a:extLst>
          </p:cNvPr>
          <p:cNvSpPr/>
          <p:nvPr/>
        </p:nvSpPr>
        <p:spPr>
          <a:xfrm>
            <a:off x="4399390" y="4759304"/>
            <a:ext cx="487570" cy="2902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00813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473BF-681F-E269-EE82-B6AD1691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45CBF7-5BB5-4674-919A-65F99427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28" y="1395172"/>
            <a:ext cx="2201344" cy="1239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78F57E-BC99-4937-B3C2-928C7BE6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279" y="2792322"/>
            <a:ext cx="4660275" cy="324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D00AD-D595-0D80-AFE2-E05D35CC2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29" y="2056408"/>
            <a:ext cx="1830120" cy="2745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75971-8755-9486-B3D5-6F3396AD3C13}"/>
              </a:ext>
            </a:extLst>
          </p:cNvPr>
          <p:cNvSpPr txBox="1"/>
          <p:nvPr/>
        </p:nvSpPr>
        <p:spPr>
          <a:xfrm>
            <a:off x="192421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1</a:t>
            </a:r>
            <a:r>
              <a:rPr lang="id-ID" sz="2400" b="1" dirty="0"/>
              <a:t>: Proses P</a:t>
            </a:r>
            <a:r>
              <a:rPr lang="en-US" sz="2400" b="1" dirty="0" err="1"/>
              <a:t>urchase</a:t>
            </a:r>
            <a:r>
              <a:rPr lang="en-US" sz="2400" b="1" dirty="0"/>
              <a:t> Requisition Rokok</a:t>
            </a:r>
            <a:endParaRPr lang="id-ID" sz="2400" b="1" dirty="0"/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DB4A6-B117-B675-1D89-1A91E7974110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PO-11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Membuat</a:t>
            </a:r>
            <a:r>
              <a:rPr lang="en-US" sz="1800" b="1" dirty="0">
                <a:latin typeface="Calibri"/>
                <a:ea typeface="SimSun"/>
              </a:rPr>
              <a:t> Purchase requisition</a:t>
            </a:r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237EF-4DC3-0609-D9A2-D7A58E23182E}"/>
              </a:ext>
            </a:extLst>
          </p:cNvPr>
          <p:cNvSpPr/>
          <p:nvPr/>
        </p:nvSpPr>
        <p:spPr>
          <a:xfrm>
            <a:off x="363497" y="3491789"/>
            <a:ext cx="960120" cy="2057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FA7AF8-452D-0D50-AF9C-1971A7C78DD5}"/>
              </a:ext>
            </a:extLst>
          </p:cNvPr>
          <p:cNvSpPr/>
          <p:nvPr/>
        </p:nvSpPr>
        <p:spPr>
          <a:xfrm>
            <a:off x="2157661" y="2781786"/>
            <a:ext cx="4660274" cy="32424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2230A1-0E4D-7438-C653-A041B4FD58FB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B9DC6A-0683-1057-F637-6F133C9C1DC2}"/>
              </a:ext>
            </a:extLst>
          </p:cNvPr>
          <p:cNvSpPr/>
          <p:nvPr/>
        </p:nvSpPr>
        <p:spPr>
          <a:xfrm>
            <a:off x="1441208" y="3436066"/>
            <a:ext cx="227935" cy="2057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E1680C-5CB3-3206-67EF-6092A6A90A38}"/>
              </a:ext>
            </a:extLst>
          </p:cNvPr>
          <p:cNvSpPr/>
          <p:nvPr/>
        </p:nvSpPr>
        <p:spPr>
          <a:xfrm>
            <a:off x="7095713" y="1830874"/>
            <a:ext cx="265088" cy="2433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AA1B814-C5F5-82D5-0F12-D66590187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062842"/>
              </p:ext>
            </p:extLst>
          </p:nvPr>
        </p:nvGraphicFramePr>
        <p:xfrm>
          <a:off x="8153135" y="1120027"/>
          <a:ext cx="3846444" cy="466559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PO Purchasing HOQ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Requisitions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Requisitions Header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Open DFF </a:t>
                      </a:r>
                      <a:r>
                        <a:rPr lang="en-US" sz="1200" b="0" i="0" u="none" strike="noStrike" noProof="0">
                          <a:effectLst/>
                          <a:latin typeface="Calibri"/>
                        </a:rPr>
                        <a:t>&gt; Rokok : YES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Operating Unit: NNA_HOQ_OU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Type: Purchase Requisitions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Num: 1 (Autofill)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Type: Rokok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Item: RK.ARS.122023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Category: All Default (Autofill)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Description: AROMA SLIM 12 (Autofill)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UOM : Bungkus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Quantity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10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Price: 10000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Need-By: 19-MAR-2024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342695F1-C251-4A69-BEAE-50AC2B46B58C}"/>
              </a:ext>
            </a:extLst>
          </p:cNvPr>
          <p:cNvSpPr/>
          <p:nvPr/>
        </p:nvSpPr>
        <p:spPr>
          <a:xfrm>
            <a:off x="6720938" y="4843313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E7578-C62A-45C7-AF89-7A1D92B7C9B9}"/>
              </a:ext>
            </a:extLst>
          </p:cNvPr>
          <p:cNvSpPr/>
          <p:nvPr/>
        </p:nvSpPr>
        <p:spPr>
          <a:xfrm>
            <a:off x="5474555" y="2056408"/>
            <a:ext cx="273621" cy="1203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813055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1871B-D523-BEAD-9264-191EB8BF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F97070-2ACF-4801-A94D-7F769329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85" y="1862316"/>
            <a:ext cx="5191881" cy="3612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7903E2-7F9C-C9C5-D3C1-4543E9CD87DE}"/>
              </a:ext>
            </a:extLst>
          </p:cNvPr>
          <p:cNvSpPr txBox="1"/>
          <p:nvPr/>
        </p:nvSpPr>
        <p:spPr>
          <a:xfrm>
            <a:off x="192421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1</a:t>
            </a:r>
            <a:r>
              <a:rPr lang="id-ID" sz="2400" b="1" dirty="0"/>
              <a:t>: Proses P</a:t>
            </a:r>
            <a:r>
              <a:rPr lang="en-US" sz="2400" b="1" dirty="0" err="1"/>
              <a:t>urchase</a:t>
            </a:r>
            <a:r>
              <a:rPr lang="en-US" sz="2400" b="1" dirty="0"/>
              <a:t> Requisition Rokok</a:t>
            </a:r>
            <a:endParaRPr lang="id-ID" sz="2400" b="1" dirty="0"/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8EEA8-2E26-D5CE-BC1A-A6C36EB2611B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PO-11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Membuat</a:t>
            </a:r>
            <a:r>
              <a:rPr lang="en-US" sz="1800" b="1" dirty="0">
                <a:latin typeface="Calibri"/>
                <a:ea typeface="SimSun"/>
              </a:rPr>
              <a:t> Purchase requisition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552862-24E7-015F-C167-CD9B1A893981}"/>
              </a:ext>
            </a:extLst>
          </p:cNvPr>
          <p:cNvSpPr/>
          <p:nvPr/>
        </p:nvSpPr>
        <p:spPr>
          <a:xfrm>
            <a:off x="513326" y="4171083"/>
            <a:ext cx="5113640" cy="13035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365D00-642A-A023-A6EC-7C475BB7DA3C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AECDD9-240B-8C7C-889A-72E6B8CB0AD6}"/>
              </a:ext>
            </a:extLst>
          </p:cNvPr>
          <p:cNvSpPr/>
          <p:nvPr/>
        </p:nvSpPr>
        <p:spPr>
          <a:xfrm>
            <a:off x="5517190" y="4374136"/>
            <a:ext cx="274087" cy="2151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4CD528C-2FF9-7F8B-E8AD-B0888709C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668876"/>
              </p:ext>
            </p:extLst>
          </p:nvPr>
        </p:nvGraphicFramePr>
        <p:xfrm>
          <a:off x="7163380" y="1965834"/>
          <a:ext cx="3846444" cy="289775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Requisitions 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Destination Type: Inventory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Requestor: DWI RETNO SARI (Autofill)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Organization: DC JAKARTA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Location: DCJ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Source: Supplier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Supplier: AROMA TOBACCO INTERNATIONAL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Site: KUDUS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Catalog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09632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83FF6-8EBA-7684-1435-DD2A5C90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CD35A-CD88-4505-81DB-625724B7B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2" y="2074438"/>
            <a:ext cx="4865734" cy="3515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C7ABC-04FE-D4F7-A498-42DE0629B3D7}"/>
              </a:ext>
            </a:extLst>
          </p:cNvPr>
          <p:cNvSpPr txBox="1"/>
          <p:nvPr/>
        </p:nvSpPr>
        <p:spPr>
          <a:xfrm>
            <a:off x="192421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1</a:t>
            </a:r>
            <a:r>
              <a:rPr lang="id-ID" sz="2400" b="1" dirty="0"/>
              <a:t>: Proses P</a:t>
            </a:r>
            <a:r>
              <a:rPr lang="en-US" sz="2400" b="1" dirty="0" err="1"/>
              <a:t>urchase</a:t>
            </a:r>
            <a:r>
              <a:rPr lang="en-US" sz="2400" b="1" dirty="0"/>
              <a:t> Requisition Rokok</a:t>
            </a:r>
            <a:endParaRPr lang="id-ID" sz="2400" b="1" dirty="0"/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A1716-C6F4-D59C-CEFA-5D5BA131A13E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PO-11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dan check 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Menambahkan</a:t>
            </a:r>
            <a:r>
              <a:rPr lang="en-US" sz="1800" b="1" dirty="0">
                <a:latin typeface="Calibri"/>
                <a:ea typeface="SimSun"/>
              </a:rPr>
              <a:t> catalog (</a:t>
            </a:r>
            <a:r>
              <a:rPr lang="en-US" sz="1800" b="1" dirty="0" err="1">
                <a:latin typeface="Calibri"/>
                <a:ea typeface="SimSun"/>
              </a:rPr>
              <a:t>Bila</a:t>
            </a:r>
            <a:r>
              <a:rPr lang="en-US" sz="1800" b="1" dirty="0">
                <a:latin typeface="Calibri"/>
                <a:ea typeface="SimSun"/>
              </a:rPr>
              <a:t> sudah </a:t>
            </a:r>
            <a:r>
              <a:rPr lang="en-US" sz="1800" b="1" dirty="0" err="1">
                <a:latin typeface="Calibri"/>
                <a:ea typeface="SimSun"/>
              </a:rPr>
              <a:t>ada</a:t>
            </a:r>
            <a:r>
              <a:rPr lang="en-US" sz="1800" b="1" dirty="0">
                <a:latin typeface="Calibri"/>
                <a:ea typeface="SimSun"/>
              </a:rPr>
              <a:t>) 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8F5461-7C09-F0D1-FE13-D957E6111886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5AB647D-DADA-8046-70CB-EB7A709DD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634393"/>
              </p:ext>
            </p:extLst>
          </p:nvPr>
        </p:nvGraphicFramePr>
        <p:xfrm>
          <a:off x="9020751" y="304225"/>
          <a:ext cx="3187551" cy="122484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187551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340929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5413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Find (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apabila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tidak ketemu field,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maka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Price List untuk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Rokok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tsb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sedang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dilakukan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update atau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dalam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proses Approval)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Add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34730BB-F2DB-45AF-9AF7-5BC827B6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8891"/>
            <a:ext cx="5219973" cy="35151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1F226B-9B36-47B0-84ED-0ADAEA2AF0D3}"/>
              </a:ext>
            </a:extLst>
          </p:cNvPr>
          <p:cNvSpPr/>
          <p:nvPr/>
        </p:nvSpPr>
        <p:spPr>
          <a:xfrm>
            <a:off x="504217" y="2256817"/>
            <a:ext cx="4583350" cy="297835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1E28FF-CA4D-42D3-86A3-AC69C3D68BCE}"/>
              </a:ext>
            </a:extLst>
          </p:cNvPr>
          <p:cNvSpPr/>
          <p:nvPr/>
        </p:nvSpPr>
        <p:spPr>
          <a:xfrm>
            <a:off x="4276250" y="5311692"/>
            <a:ext cx="811318" cy="2038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DA5EB-8C88-4CBC-BF6C-E4C77139160A}"/>
              </a:ext>
            </a:extLst>
          </p:cNvPr>
          <p:cNvSpPr/>
          <p:nvPr/>
        </p:nvSpPr>
        <p:spPr>
          <a:xfrm>
            <a:off x="6132794" y="4008119"/>
            <a:ext cx="579291" cy="2720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3B39DB9-FC7B-41F6-A7A0-1E1E93FF4122}"/>
              </a:ext>
            </a:extLst>
          </p:cNvPr>
          <p:cNvCxnSpPr>
            <a:stCxn id="16" idx="2"/>
            <a:endCxn id="17" idx="1"/>
          </p:cNvCxnSpPr>
          <p:nvPr/>
        </p:nvCxnSpPr>
        <p:spPr>
          <a:xfrm rot="5400000" flipH="1" flipV="1">
            <a:off x="4721631" y="4104422"/>
            <a:ext cx="1371439" cy="1450885"/>
          </a:xfrm>
          <a:prstGeom prst="bentConnector4">
            <a:avLst>
              <a:gd name="adj1" fmla="val -16669"/>
              <a:gd name="adj2" fmla="val 63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875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83FF6-8EBA-7684-1435-DD2A5C90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3F0027-91BB-4410-83FF-78909C07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81" y="2192052"/>
            <a:ext cx="4798162" cy="3214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C05A0-7E17-41D6-967C-604C0DD09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60" y="2924159"/>
            <a:ext cx="4213733" cy="2945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C7ABC-04FE-D4F7-A498-42DE0629B3D7}"/>
              </a:ext>
            </a:extLst>
          </p:cNvPr>
          <p:cNvSpPr txBox="1"/>
          <p:nvPr/>
        </p:nvSpPr>
        <p:spPr>
          <a:xfrm>
            <a:off x="192421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1</a:t>
            </a:r>
            <a:r>
              <a:rPr lang="id-ID" sz="2400" b="1" dirty="0"/>
              <a:t>: Proses P</a:t>
            </a:r>
            <a:r>
              <a:rPr lang="en-US" sz="2400" b="1" dirty="0" err="1"/>
              <a:t>urchase</a:t>
            </a:r>
            <a:r>
              <a:rPr lang="en-US" sz="2400" b="1" dirty="0"/>
              <a:t> Requisition Rokok</a:t>
            </a:r>
            <a:endParaRPr lang="id-ID" sz="2400" b="1" dirty="0"/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A1716-C6F4-D59C-CEFA-5D5BA131A13E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PO-11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Menambahkan</a:t>
            </a:r>
            <a:r>
              <a:rPr lang="en-US" sz="1800" b="1" dirty="0">
                <a:latin typeface="Calibri"/>
                <a:ea typeface="SimSun"/>
              </a:rPr>
              <a:t> catalog (</a:t>
            </a:r>
            <a:r>
              <a:rPr lang="en-US" sz="1800" b="1" dirty="0" err="1">
                <a:latin typeface="Calibri"/>
                <a:ea typeface="SimSun"/>
              </a:rPr>
              <a:t>Bila</a:t>
            </a:r>
            <a:r>
              <a:rPr lang="en-US" sz="1800" b="1" dirty="0">
                <a:latin typeface="Calibri"/>
                <a:ea typeface="SimSun"/>
              </a:rPr>
              <a:t> sudah </a:t>
            </a:r>
            <a:r>
              <a:rPr lang="en-US" sz="1800" b="1" dirty="0" err="1">
                <a:latin typeface="Calibri"/>
                <a:ea typeface="SimSun"/>
              </a:rPr>
              <a:t>ada</a:t>
            </a:r>
            <a:r>
              <a:rPr lang="en-US" sz="1800" b="1" dirty="0">
                <a:latin typeface="Calibri"/>
                <a:ea typeface="SimSun"/>
              </a:rPr>
              <a:t>)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8F5461-7C09-F0D1-FE13-D957E6111886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5AB647D-DADA-8046-70CB-EB7A709DD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54977"/>
              </p:ext>
            </p:extLst>
          </p:nvPr>
        </p:nvGraphicFramePr>
        <p:xfrm>
          <a:off x="9943163" y="0"/>
          <a:ext cx="2248837" cy="271836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24883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340929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5413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Input beberapa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informasi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yang bisa di input dalam line :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Quantity : 10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Org : DCJ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Location : DCJ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Need by : Tanggal perlu PR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Click (B) Select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E1944ED-3670-4175-86EF-EB6341DA34B0}"/>
              </a:ext>
            </a:extLst>
          </p:cNvPr>
          <p:cNvSpPr/>
          <p:nvPr/>
        </p:nvSpPr>
        <p:spPr>
          <a:xfrm>
            <a:off x="4328735" y="5086254"/>
            <a:ext cx="710193" cy="1958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792511-AACC-4F2D-88F5-57DEEFA045BF}"/>
              </a:ext>
            </a:extLst>
          </p:cNvPr>
          <p:cNvSpPr/>
          <p:nvPr/>
        </p:nvSpPr>
        <p:spPr>
          <a:xfrm>
            <a:off x="325381" y="4154033"/>
            <a:ext cx="4713547" cy="37822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CA035C-725E-4C51-BD37-CD632C4CF3DD}"/>
              </a:ext>
            </a:extLst>
          </p:cNvPr>
          <p:cNvSpPr/>
          <p:nvPr/>
        </p:nvSpPr>
        <p:spPr>
          <a:xfrm>
            <a:off x="6482989" y="3701143"/>
            <a:ext cx="3351675" cy="10885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74985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83FF6-8EBA-7684-1435-DD2A5C90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648F3-8D78-44EE-99D8-44CD595D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2" y="2047167"/>
            <a:ext cx="5019322" cy="3504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C7ABC-04FE-D4F7-A498-42DE0629B3D7}"/>
              </a:ext>
            </a:extLst>
          </p:cNvPr>
          <p:cNvSpPr txBox="1"/>
          <p:nvPr/>
        </p:nvSpPr>
        <p:spPr>
          <a:xfrm>
            <a:off x="192421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1</a:t>
            </a:r>
            <a:r>
              <a:rPr lang="id-ID" sz="2400" b="1" dirty="0"/>
              <a:t>: Proses P</a:t>
            </a:r>
            <a:r>
              <a:rPr lang="en-US" sz="2400" b="1" dirty="0" err="1"/>
              <a:t>urchase</a:t>
            </a:r>
            <a:r>
              <a:rPr lang="en-US" sz="2400" b="1" dirty="0"/>
              <a:t> Requisition Rokok</a:t>
            </a:r>
            <a:endParaRPr lang="id-ID" sz="2400" b="1" dirty="0"/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A1716-C6F4-D59C-CEFA-5D5BA131A13E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PO-11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Approval PR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8F5461-7C09-F0D1-FE13-D957E6111886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3689F1-4958-41D1-A725-DC26A3997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560" y="1787296"/>
            <a:ext cx="5188624" cy="37645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3C8FEE1-AE7D-45E0-B4C9-DDB754909C82}"/>
              </a:ext>
            </a:extLst>
          </p:cNvPr>
          <p:cNvSpPr/>
          <p:nvPr/>
        </p:nvSpPr>
        <p:spPr>
          <a:xfrm>
            <a:off x="4533089" y="5212713"/>
            <a:ext cx="1001949" cy="2250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580975-655E-427F-8E06-08B330B017BD}"/>
              </a:ext>
            </a:extLst>
          </p:cNvPr>
          <p:cNvSpPr/>
          <p:nvPr/>
        </p:nvSpPr>
        <p:spPr>
          <a:xfrm>
            <a:off x="9623630" y="5272453"/>
            <a:ext cx="989247" cy="2793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E8B96-CD05-48C2-9C30-E2ACE48B9CCE}"/>
              </a:ext>
            </a:extLst>
          </p:cNvPr>
          <p:cNvSpPr/>
          <p:nvPr/>
        </p:nvSpPr>
        <p:spPr>
          <a:xfrm>
            <a:off x="6731467" y="2926713"/>
            <a:ext cx="1138210" cy="5752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35A41ED-2F01-4FF1-AE20-35A508010AA5}"/>
              </a:ext>
            </a:extLst>
          </p:cNvPr>
          <p:cNvCxnSpPr>
            <a:stCxn id="15" idx="2"/>
            <a:endCxn id="10" idx="1"/>
          </p:cNvCxnSpPr>
          <p:nvPr/>
        </p:nvCxnSpPr>
        <p:spPr>
          <a:xfrm rot="5400000" flipH="1" flipV="1">
            <a:off x="4936707" y="3766909"/>
            <a:ext cx="1768210" cy="1573496"/>
          </a:xfrm>
          <a:prstGeom prst="bentConnector4">
            <a:avLst>
              <a:gd name="adj1" fmla="val -12928"/>
              <a:gd name="adj2" fmla="val 659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5125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32AA-3374-4689-A4A7-25E41059C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EF5BE0-0158-EDAE-3904-6AF954FC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2F9CA7-9D66-B6A7-E2B1-2EA0EAF41BC3}"/>
              </a:ext>
            </a:extLst>
          </p:cNvPr>
          <p:cNvSpPr txBox="1"/>
          <p:nvPr/>
        </p:nvSpPr>
        <p:spPr>
          <a:xfrm>
            <a:off x="192422" y="289030"/>
            <a:ext cx="923438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1</a:t>
            </a:r>
            <a:r>
              <a:rPr lang="id-ID" sz="2400" b="1" dirty="0"/>
              <a:t>: Proses P</a:t>
            </a:r>
            <a:r>
              <a:rPr lang="en-US" sz="2400" b="1" dirty="0" err="1"/>
              <a:t>urchase</a:t>
            </a:r>
            <a:r>
              <a:rPr lang="en-US" sz="2400" b="1" dirty="0"/>
              <a:t> Requisition Rokok</a:t>
            </a:r>
            <a:endParaRPr lang="id-ID" sz="2400" b="1" dirty="0"/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331D77-F95C-2B14-9118-940075CE9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253038"/>
              </p:ext>
            </p:extLst>
          </p:nvPr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SCMMGR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AB55458-271B-1B92-BB87-56CB0D57F576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F9EBDA-944D-5B76-8113-4EEB5545DDD0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F40B9-1AC6-B4C2-D9D4-F2CDAF86731E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PO-11 Check Reminder PR Approval Rokok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Approve /  Reject PR 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Login to Oracle Application with Dept head purchasing  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12481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FF295-85AB-C36B-5DB0-D496474E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9A574C-809C-480D-91E5-FCCDC4DE9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592"/>
          <a:stretch/>
        </p:blipFill>
        <p:spPr>
          <a:xfrm>
            <a:off x="529771" y="1489359"/>
            <a:ext cx="11132457" cy="3829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7BD790-6A8E-35F1-472C-459DB6B2BFB4}"/>
              </a:ext>
            </a:extLst>
          </p:cNvPr>
          <p:cNvSpPr txBox="1"/>
          <p:nvPr/>
        </p:nvSpPr>
        <p:spPr>
          <a:xfrm>
            <a:off x="192421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1</a:t>
            </a:r>
            <a:r>
              <a:rPr lang="id-ID" sz="2400" b="1" dirty="0"/>
              <a:t>: Proses P</a:t>
            </a:r>
            <a:r>
              <a:rPr lang="en-US" sz="2400" b="1" dirty="0" err="1"/>
              <a:t>urchase</a:t>
            </a:r>
            <a:r>
              <a:rPr lang="en-US" sz="2400" b="1" dirty="0"/>
              <a:t> Requisition Rokok</a:t>
            </a:r>
            <a:endParaRPr lang="id-ID" sz="2400" b="1" dirty="0"/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B5616-0233-42F7-83C2-AD8607C61FD7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PO-11 Reminder PR Approval Rokok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Check Reminder Approval PR Rokok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Approve / Reject PR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EA5F84-7B9E-9BA0-5986-AB0AE00D6420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79D4CA-ABF5-6916-98E2-430530170C73}"/>
              </a:ext>
            </a:extLst>
          </p:cNvPr>
          <p:cNvSpPr/>
          <p:nvPr/>
        </p:nvSpPr>
        <p:spPr>
          <a:xfrm>
            <a:off x="2872902" y="3232269"/>
            <a:ext cx="5327670" cy="2729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823732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B8496-0274-2AF2-FC26-7E7B21B29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FA82E2-7DAD-485C-AC99-717B816E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628367"/>
            <a:ext cx="10573657" cy="4739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E1EFF2-F468-83AC-1B04-D8ECB8C5395F}"/>
              </a:ext>
            </a:extLst>
          </p:cNvPr>
          <p:cNvSpPr txBox="1"/>
          <p:nvPr/>
        </p:nvSpPr>
        <p:spPr>
          <a:xfrm>
            <a:off x="192421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1</a:t>
            </a:r>
            <a:r>
              <a:rPr lang="id-ID" sz="2400" b="1" dirty="0"/>
              <a:t>: Proses P</a:t>
            </a:r>
            <a:r>
              <a:rPr lang="en-US" sz="2400" b="1" dirty="0" err="1"/>
              <a:t>urchase</a:t>
            </a:r>
            <a:r>
              <a:rPr lang="en-US" sz="2400" b="1" dirty="0"/>
              <a:t> Requisition Rokok</a:t>
            </a:r>
            <a:endParaRPr lang="id-ID" sz="2400" b="1" dirty="0"/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F643A8-B0BB-77C9-6168-C1050F9B72D6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PO-11 Reminder PR Approval Rokok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Approval PR Rokok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Approve / Reject PR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896B0-352E-72AB-F3AC-64BDF91FFC4E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3EADD57-CFB9-DF47-F1E0-EC8D8D626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71780"/>
              </p:ext>
            </p:extLst>
          </p:nvPr>
        </p:nvGraphicFramePr>
        <p:xfrm>
          <a:off x="8355516" y="213010"/>
          <a:ext cx="3846444" cy="137160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60044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04028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Approve untuk melakukan approval PR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Reject untuk melakukan reject PR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Lakukan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Proses yang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sama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untuk Approval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selanjutnya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4BE9631-17B9-4A85-AF12-EF55BB6B69E4}"/>
              </a:ext>
            </a:extLst>
          </p:cNvPr>
          <p:cNvSpPr/>
          <p:nvPr/>
        </p:nvSpPr>
        <p:spPr>
          <a:xfrm>
            <a:off x="7031089" y="2124333"/>
            <a:ext cx="515567" cy="2250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042699-A080-4AFD-8700-E7FB4D4D0A37}"/>
              </a:ext>
            </a:extLst>
          </p:cNvPr>
          <p:cNvSpPr/>
          <p:nvPr/>
        </p:nvSpPr>
        <p:spPr>
          <a:xfrm>
            <a:off x="8951384" y="2146345"/>
            <a:ext cx="417587" cy="2030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03865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7" y="2961788"/>
            <a:ext cx="88046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PO-12: Purchase Order Rokok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820956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DDEE50-E424-511B-3D40-A6785D43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2 : Purchase Order Rokok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E7A9F4-AC34-0F8E-B835-EEE3B5DA7819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SCMADM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60A077D-09A0-F5C1-CABE-A14E780FEFC1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36C421-2A77-C936-1BE3-39C06BFA0F7D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96C15D-3234-8A09-4437-EB7331F60A2E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A99D93-4013-51B3-89CB-9A987DE122E1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PO-11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</a:t>
            </a: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 with staff SCM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1723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47834" y="87420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8: Select PR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Approved PR</a:t>
            </a:r>
            <a:endParaRPr lang="en-ID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59CDEA-E504-443B-B1A1-8A9E448DC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315137"/>
              </p:ext>
            </p:extLst>
          </p:nvPr>
        </p:nvGraphicFramePr>
        <p:xfrm>
          <a:off x="8083974" y="1018362"/>
          <a:ext cx="4108026" cy="79248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108026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Select Purchase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Requisiion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yang sudah di submit dan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lakukan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approve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471228C-DE1A-40B5-BEA3-68549CEF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4" y="1749882"/>
            <a:ext cx="7452826" cy="43703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7BE8A9-F739-4FC4-89AC-E11972C203DE}"/>
              </a:ext>
            </a:extLst>
          </p:cNvPr>
          <p:cNvSpPr/>
          <p:nvPr/>
        </p:nvSpPr>
        <p:spPr>
          <a:xfrm>
            <a:off x="325120" y="4252753"/>
            <a:ext cx="6268720" cy="1668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54787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2 : Purchase Order Rokok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E7A9F4-AC34-0F8E-B835-EEE3B5DA7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40966"/>
              </p:ext>
            </p:extLst>
          </p:nvPr>
        </p:nvGraphicFramePr>
        <p:xfrm>
          <a:off x="9812593" y="-133964"/>
          <a:ext cx="2379407" cy="5632406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37940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51176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582366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Responsibility :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NNA – PO PURCHASING SCM HOQ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(N) Inventory &gt;  NNA - PO Shipment Plan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(B) Create 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Select PO Number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Informasi shipment plan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tergenerate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sesuai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 number, requester, dan Principal yang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telah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dipilih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Select line item yang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di alokasi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Isi informasi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untuk informasi Shipment Line Location untuk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memecah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Alokasi shipment: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Quantity: set kuantiti untuk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lokasi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organization yang di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inginkan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Shipment number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Automaticaly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 to Organization : Pilih Cabang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Penerima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ingin di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alokasikan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Contohnya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DCJ)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 to Location : Detail Inventory Organization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Automaticaly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UOM : Default = BAL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(B) Submit</a:t>
                      </a:r>
                      <a:endParaRPr lang="en-ID" sz="11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Shipment Plan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Standard PO untuk </a:t>
            </a:r>
            <a:r>
              <a:rPr lang="en-US" sz="1800" b="1" dirty="0" err="1">
                <a:latin typeface="Calibri"/>
                <a:ea typeface="SimSun"/>
              </a:rPr>
              <a:t>masing</a:t>
            </a:r>
            <a:r>
              <a:rPr lang="en-US" sz="1800" b="1" dirty="0">
                <a:latin typeface="Calibri"/>
                <a:ea typeface="SimSun"/>
              </a:rPr>
              <a:t> – </a:t>
            </a:r>
            <a:r>
              <a:rPr lang="en-US" sz="1800" b="1" dirty="0" err="1">
                <a:latin typeface="Calibri"/>
                <a:ea typeface="SimSun"/>
              </a:rPr>
              <a:t>masing</a:t>
            </a:r>
            <a:r>
              <a:rPr lang="en-US" sz="1800" b="1" dirty="0">
                <a:latin typeface="Calibri"/>
                <a:ea typeface="SimSun"/>
              </a:rPr>
              <a:t> DC atau </a:t>
            </a:r>
            <a:r>
              <a:rPr lang="en-US" sz="1800" b="1" dirty="0" err="1">
                <a:latin typeface="Calibri"/>
                <a:ea typeface="SimSun"/>
              </a:rPr>
              <a:t>destinasi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68CA9-E3BD-42DD-A793-F578FE89C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721947"/>
            <a:ext cx="2183497" cy="2939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E05D32-B3B8-4DBD-972D-7E186EC8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93" y="1721947"/>
            <a:ext cx="7041813" cy="27672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5D1D86-6E59-46CE-837B-FBABCC6681F7}"/>
              </a:ext>
            </a:extLst>
          </p:cNvPr>
          <p:cNvSpPr/>
          <p:nvPr/>
        </p:nvSpPr>
        <p:spPr>
          <a:xfrm>
            <a:off x="304801" y="3306215"/>
            <a:ext cx="1656372" cy="2455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28ED94-0924-483F-9A86-7D25459DFB43}"/>
              </a:ext>
            </a:extLst>
          </p:cNvPr>
          <p:cNvSpPr/>
          <p:nvPr/>
        </p:nvSpPr>
        <p:spPr>
          <a:xfrm>
            <a:off x="2713703" y="3057832"/>
            <a:ext cx="6410631" cy="2483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63671E-19C8-432E-89B9-9C9FF30139D5}"/>
              </a:ext>
            </a:extLst>
          </p:cNvPr>
          <p:cNvSpPr/>
          <p:nvPr/>
        </p:nvSpPr>
        <p:spPr>
          <a:xfrm>
            <a:off x="8724823" y="2094851"/>
            <a:ext cx="782971" cy="1665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55611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2 : Purchase Order Rokok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Shipment Plan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Standard PO untuk </a:t>
            </a:r>
            <a:r>
              <a:rPr lang="en-US" sz="1800" b="1" dirty="0" err="1">
                <a:latin typeface="Calibri"/>
                <a:ea typeface="SimSun"/>
              </a:rPr>
              <a:t>masing</a:t>
            </a:r>
            <a:r>
              <a:rPr lang="en-US" sz="1800" b="1" dirty="0">
                <a:latin typeface="Calibri"/>
                <a:ea typeface="SimSun"/>
              </a:rPr>
              <a:t> – </a:t>
            </a:r>
            <a:r>
              <a:rPr lang="en-US" sz="1800" b="1" dirty="0" err="1">
                <a:latin typeface="Calibri"/>
                <a:ea typeface="SimSun"/>
              </a:rPr>
              <a:t>masing</a:t>
            </a:r>
            <a:r>
              <a:rPr lang="en-US" sz="1800" b="1" dirty="0">
                <a:latin typeface="Calibri"/>
                <a:ea typeface="SimSun"/>
              </a:rPr>
              <a:t> DC atau </a:t>
            </a:r>
            <a:r>
              <a:rPr lang="en-US" sz="1800" b="1" dirty="0" err="1">
                <a:latin typeface="Calibri"/>
                <a:ea typeface="SimSun"/>
              </a:rPr>
              <a:t>destinasi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0A20-4A1E-48BD-B8FF-7311BD13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2222671"/>
            <a:ext cx="8541196" cy="320473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D0B7C-635D-4839-B059-D5A225B52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12659"/>
              </p:ext>
            </p:extLst>
          </p:nvPr>
        </p:nvGraphicFramePr>
        <p:xfrm>
          <a:off x="9694605" y="612797"/>
          <a:ext cx="2379407" cy="5632406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37940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51176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582366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Responsibility :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NNA – PO PURCHASING SCM HOQ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(N) Inventory &gt;  NNA - PO Shipment Plan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(B) Create 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Select PO Number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Informasi shipment plan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tergenerate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sesuai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 number, requester, dan Principal yang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telah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dipilih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Select line item yang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di alokasi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Isi informasi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untuk informasi Shipment Line Location untuk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memecah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Alokasi shipment: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Quantity: set kuantiti untuk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lokasi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organization yang di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inginkan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Shipment number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Automaticaly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 to Organization : Pilih Cabang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Penerima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ingin di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alokasikan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Contohnya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DCJ)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 to Location : Detail Inventory Organization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Automaticaly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UOM : Default = BAL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(B) Submit</a:t>
                      </a:r>
                      <a:endParaRPr lang="en-ID" sz="11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9E7985A-E268-4DEE-9F26-833581FC9C04}"/>
              </a:ext>
            </a:extLst>
          </p:cNvPr>
          <p:cNvSpPr/>
          <p:nvPr/>
        </p:nvSpPr>
        <p:spPr>
          <a:xfrm>
            <a:off x="430288" y="4297277"/>
            <a:ext cx="1398512" cy="10613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3DCCC-494E-4D0C-B600-988EB144B2AF}"/>
              </a:ext>
            </a:extLst>
          </p:cNvPr>
          <p:cNvSpPr/>
          <p:nvPr/>
        </p:nvSpPr>
        <p:spPr>
          <a:xfrm>
            <a:off x="7505623" y="3877665"/>
            <a:ext cx="1245087" cy="1928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76275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2 : Purchase Order Rokok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Shipment Plan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Standard PO untuk </a:t>
            </a:r>
            <a:r>
              <a:rPr lang="en-US" sz="1800" b="1" dirty="0" err="1">
                <a:latin typeface="Calibri"/>
                <a:ea typeface="SimSun"/>
              </a:rPr>
              <a:t>masing</a:t>
            </a:r>
            <a:r>
              <a:rPr lang="en-US" sz="1800" b="1" dirty="0">
                <a:latin typeface="Calibri"/>
                <a:ea typeface="SimSun"/>
              </a:rPr>
              <a:t> – </a:t>
            </a:r>
            <a:r>
              <a:rPr lang="en-US" sz="1800" b="1" dirty="0" err="1">
                <a:latin typeface="Calibri"/>
                <a:ea typeface="SimSun"/>
              </a:rPr>
              <a:t>masing</a:t>
            </a:r>
            <a:r>
              <a:rPr lang="en-US" sz="1800" b="1" dirty="0">
                <a:latin typeface="Calibri"/>
                <a:ea typeface="SimSun"/>
              </a:rPr>
              <a:t> DC atau </a:t>
            </a:r>
            <a:r>
              <a:rPr lang="en-US" sz="1800" b="1" dirty="0" err="1">
                <a:latin typeface="Calibri"/>
                <a:ea typeface="SimSun"/>
              </a:rPr>
              <a:t>destinasi</a:t>
            </a:r>
            <a:endParaRPr lang="en-ID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D0B7C-635D-4839-B059-D5A225B521D5}"/>
              </a:ext>
            </a:extLst>
          </p:cNvPr>
          <p:cNvGraphicFramePr>
            <a:graphicFrameLocks noGrp="1"/>
          </p:cNvGraphicFramePr>
          <p:nvPr/>
        </p:nvGraphicFramePr>
        <p:xfrm>
          <a:off x="9694605" y="612797"/>
          <a:ext cx="2379407" cy="5632406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37940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51176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582366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Responsibility :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NNA – PO PURCHASING SCM HOQ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(N) Inventory &gt;  NNA - PO Shipment Plan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(B) Create 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Select PO Number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Informasi shipment plan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tergenerate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sesuai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 number, requester, dan Principal yang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telah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dipilih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Select line item yang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di alokasi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Isi informasi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untuk informasi Shipment Line Location untuk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memecah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Alokasi shipment: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Quantity: set kuantiti untuk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lokasi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organization yang di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inginkan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Shipment number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Automaticaly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 to Organization : Pilih Cabang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Penerima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ingin di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alokasikan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Contohnya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DCJ)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 to Location : Detail Inventory Organization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Automaticaly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UOM : Default = BAL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(B) Submit</a:t>
                      </a:r>
                      <a:endParaRPr lang="en-ID" sz="11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DC7362A-5B8C-4AA1-B1D6-32558A82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" y="2218676"/>
            <a:ext cx="9269517" cy="2663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F27684-03D2-41FC-BA8D-CF457F5DEC28}"/>
              </a:ext>
            </a:extLst>
          </p:cNvPr>
          <p:cNvSpPr/>
          <p:nvPr/>
        </p:nvSpPr>
        <p:spPr>
          <a:xfrm>
            <a:off x="7313641" y="3236109"/>
            <a:ext cx="2113163" cy="6977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904022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5BA1DA-F718-478F-86BF-FB5EBFB00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658"/>
            <a:ext cx="9426804" cy="3988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2 : Purchase Order Rokok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Shipment Plan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Standard PO untuk </a:t>
            </a:r>
            <a:r>
              <a:rPr lang="en-US" sz="1800" b="1" dirty="0" err="1">
                <a:latin typeface="Calibri"/>
                <a:ea typeface="SimSun"/>
              </a:rPr>
              <a:t>masing</a:t>
            </a:r>
            <a:r>
              <a:rPr lang="en-US" sz="1800" b="1" dirty="0">
                <a:latin typeface="Calibri"/>
                <a:ea typeface="SimSun"/>
              </a:rPr>
              <a:t> – </a:t>
            </a:r>
            <a:r>
              <a:rPr lang="en-US" sz="1800" b="1" dirty="0" err="1">
                <a:latin typeface="Calibri"/>
                <a:ea typeface="SimSun"/>
              </a:rPr>
              <a:t>masing</a:t>
            </a:r>
            <a:r>
              <a:rPr lang="en-US" sz="1800" b="1" dirty="0">
                <a:latin typeface="Calibri"/>
                <a:ea typeface="SimSun"/>
              </a:rPr>
              <a:t> DC atau </a:t>
            </a:r>
            <a:r>
              <a:rPr lang="en-US" sz="1800" b="1" dirty="0" err="1">
                <a:latin typeface="Calibri"/>
                <a:ea typeface="SimSun"/>
              </a:rPr>
              <a:t>destinasi</a:t>
            </a:r>
            <a:endParaRPr lang="en-ID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D0B7C-635D-4839-B059-D5A225B52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463325"/>
              </p:ext>
            </p:extLst>
          </p:nvPr>
        </p:nvGraphicFramePr>
        <p:xfrm>
          <a:off x="9694605" y="612797"/>
          <a:ext cx="2379407" cy="4352246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37940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51176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582366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View Notification Approval Shipment Plan from worklist atau notification bell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Responsibility :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NNA – PO PURCHASING SCM HOQ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(N) NNA - PO Shipment Plan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Select Purchase Order Number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Approve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Purchase Order status berubah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menjadi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Success</a:t>
                      </a:r>
                      <a:endParaRPr lang="en-ID" sz="11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9F27684-03D2-41FC-BA8D-CF457F5DEC28}"/>
              </a:ext>
            </a:extLst>
          </p:cNvPr>
          <p:cNvSpPr/>
          <p:nvPr/>
        </p:nvSpPr>
        <p:spPr>
          <a:xfrm>
            <a:off x="7037416" y="3793890"/>
            <a:ext cx="2113163" cy="6977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490916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7260B-3708-4A0B-95B0-57BD7E78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2145190"/>
            <a:ext cx="8979210" cy="329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2 : Purchase Order Rokok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Reallocate kembali </a:t>
            </a:r>
            <a:r>
              <a:rPr lang="en-US" sz="1800" b="1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US" sz="1800" b="1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1800" b="1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perubahan alokasi pada shipment</a:t>
            </a:r>
            <a:endParaRPr lang="en-ID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D0B7C-635D-4839-B059-D5A225B52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782622"/>
              </p:ext>
            </p:extLst>
          </p:nvPr>
        </p:nvGraphicFramePr>
        <p:xfrm>
          <a:off x="9812593" y="222272"/>
          <a:ext cx="2379407" cy="5632406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37940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51176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582366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Responsibility :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NNA – PO PURCHASING SCM HOQ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(N) Inventory &gt;  NNA - PO Shipment Plan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Pilih PO number yang ingin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dilakukan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Alokasi kembali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(B) Reallocate 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Pindah user kembali ke Staff SCM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Select PO Number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Select line item yang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di update alokasi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Isi informasi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berikut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untuk informasi Shipment Line Location untuk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memecah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Alokasi shipment: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Quantity: set kuantiti untuk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lokasi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organization yang di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inginkan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Shipment number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Automaticaly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 to Organization : Pilih Cabang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Penerima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ingin di 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alokasikan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Contohnya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DCJ)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Ship to Location : Detail Inventory Organization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Automaticaly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UOM : Default = BAL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(B) Submit</a:t>
                      </a:r>
                      <a:endParaRPr lang="en-ID" sz="105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9F27684-03D2-41FC-BA8D-CF457F5DEC28}"/>
              </a:ext>
            </a:extLst>
          </p:cNvPr>
          <p:cNvSpPr/>
          <p:nvPr/>
        </p:nvSpPr>
        <p:spPr>
          <a:xfrm>
            <a:off x="5637241" y="3203341"/>
            <a:ext cx="3316259" cy="5876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60497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7" y="2961788"/>
            <a:ext cx="880463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algn="ctr"/>
            <a:endParaRPr lang="pt-BR" sz="2400" b="1" dirty="0"/>
          </a:p>
          <a:p>
            <a:pPr algn="ctr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PR - GBPA sudah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disubmit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tapi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masih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dalam proses approval</a:t>
            </a:r>
          </a:p>
        </p:txBody>
      </p:sp>
    </p:spTree>
    <p:extLst>
      <p:ext uri="{BB962C8B-B14F-4D97-AF65-F5344CB8AC3E}">
        <p14:creationId xmlns:p14="http://schemas.microsoft.com/office/powerpoint/2010/main" val="4681107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4DAE85-C304-668D-5E58-F5166414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59EBD6-6D9B-2649-A673-E27B8EC92700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E7BA51-1723-94D2-6919-EC9AA0CE1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14757"/>
              </p:ext>
            </p:extLst>
          </p:nvPr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PURSTF03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3BBB795-7A8F-2CDE-E65D-7A00D841797B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3120DB-D9BE-A8AC-55E9-373CE602EA15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E0F38-1AC7-C12D-83D7-DBE5BA8DBC90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9B8950-FA82-FC1C-2C06-3B19BD981A2E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3E689-DFE1-ED6C-15C3-F4B5FF29376B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GBPA sudah </a:t>
            </a:r>
            <a:r>
              <a:rPr lang="en-US" sz="1800" b="1" dirty="0" err="1">
                <a:latin typeface="Calibri"/>
                <a:ea typeface="SimSun"/>
              </a:rPr>
              <a:t>disubmit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tapi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masih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dalam</a:t>
            </a:r>
            <a:r>
              <a:rPr lang="en-US" sz="1800" b="1" dirty="0">
                <a:latin typeface="Calibri"/>
                <a:ea typeface="SimSun"/>
              </a:rPr>
              <a:t> proses approval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 with staff purchasing account 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19423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0672B0-3197-8169-8218-2504C815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90" y="1853005"/>
            <a:ext cx="5578291" cy="3357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B9820C-262E-7692-0F29-06B992FF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5" y="1910439"/>
            <a:ext cx="1633903" cy="3005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59EBD6-6D9B-2649-A673-E27B8EC92700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F187D-659C-6C38-399C-CB491930DC09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GBPA sudah </a:t>
            </a:r>
            <a:r>
              <a:rPr lang="en-US" sz="1800" b="1" dirty="0" err="1">
                <a:latin typeface="Calibri"/>
                <a:ea typeface="SimSun"/>
              </a:rPr>
              <a:t>disubmit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tapi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masih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dalam</a:t>
            </a:r>
            <a:r>
              <a:rPr lang="en-US" sz="1800" b="1" dirty="0">
                <a:latin typeface="Calibri"/>
                <a:ea typeface="SimSun"/>
              </a:rPr>
              <a:t> proses approval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Pembuatan GBPA</a:t>
            </a:r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67A7F-16E8-BB38-DCC1-1ACBCA683820}"/>
              </a:ext>
            </a:extLst>
          </p:cNvPr>
          <p:cNvSpPr/>
          <p:nvPr/>
        </p:nvSpPr>
        <p:spPr>
          <a:xfrm>
            <a:off x="449580" y="3428999"/>
            <a:ext cx="960120" cy="2057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B537D9-2B38-5622-E6A5-D5FC141DD845}"/>
              </a:ext>
            </a:extLst>
          </p:cNvPr>
          <p:cNvSpPr/>
          <p:nvPr/>
        </p:nvSpPr>
        <p:spPr>
          <a:xfrm>
            <a:off x="2419629" y="1962912"/>
            <a:ext cx="5353061" cy="10007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9864D-309A-2511-4CF6-37EA7B19A1C0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1B24C1-87A0-2D5E-E2F6-144E4CC2E3B4}"/>
              </a:ext>
            </a:extLst>
          </p:cNvPr>
          <p:cNvSpPr/>
          <p:nvPr/>
        </p:nvSpPr>
        <p:spPr>
          <a:xfrm>
            <a:off x="1471329" y="3416174"/>
            <a:ext cx="241474" cy="2828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1E59DA-BD19-3337-D5B6-7A2F7FE739A2}"/>
              </a:ext>
            </a:extLst>
          </p:cNvPr>
          <p:cNvSpPr/>
          <p:nvPr/>
        </p:nvSpPr>
        <p:spPr>
          <a:xfrm>
            <a:off x="7795727" y="2362110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FA2DBC0-B8F3-2D19-0466-875DAC9D3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512437"/>
              </p:ext>
            </p:extLst>
          </p:nvPr>
        </p:nvGraphicFramePr>
        <p:xfrm>
          <a:off x="8153135" y="1120027"/>
          <a:ext cx="3846444" cy="493991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PO Purchasing HOQ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Purchase Orders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Purchase Orders 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header: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Operating Unit: NNA_HOQ_OU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Type: Blanket Purchase Agreement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Supplier: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dengan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Site: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Otomatis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terisi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dari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pengisian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Ship-To: HOQ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Bill-To: HOQ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Buyer: Autofill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dari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user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Description (optional):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apabila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ingin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menambahkan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Description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terhadap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BPA 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(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Optional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: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isi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apabila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ingin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menambahkan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informasi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terhadap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BPA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Amount Agreement (Optional) 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atur</a:t>
                      </a:r>
                      <a:r>
                        <a:rPr lang="en-US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nominal total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persepekatan</a:t>
                      </a:r>
                      <a:r>
                        <a:rPr lang="en-US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agreement BPA</a:t>
                      </a:r>
                      <a:endParaRPr lang="en-ID" sz="1200" b="0" i="0" u="none" strike="noStrike" noProof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9104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64BE7-D2D5-1C9A-8E02-A604941E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8CC209C-1C85-CB72-2360-3F01F568E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05" y="1914259"/>
            <a:ext cx="6727086" cy="40492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72497D-25F7-BBE8-8513-702867FFED7A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7D4D6-7BDD-8B04-6CBE-42231B4C4A90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GBPA sudah </a:t>
            </a:r>
            <a:r>
              <a:rPr lang="en-US" sz="1800" b="1" dirty="0" err="1">
                <a:latin typeface="Calibri"/>
                <a:ea typeface="SimSun"/>
              </a:rPr>
              <a:t>disubmit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tapi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masih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dalam</a:t>
            </a:r>
            <a:r>
              <a:rPr lang="en-US" sz="1800" b="1" dirty="0">
                <a:latin typeface="Calibri"/>
                <a:ea typeface="SimSun"/>
              </a:rPr>
              <a:t> proses approval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GBPA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4B65B-7606-A2B0-5546-C0B9238E984F}"/>
              </a:ext>
            </a:extLst>
          </p:cNvPr>
          <p:cNvSpPr/>
          <p:nvPr/>
        </p:nvSpPr>
        <p:spPr>
          <a:xfrm>
            <a:off x="596242" y="1998917"/>
            <a:ext cx="6415878" cy="21870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5244EF-2CE7-31B6-E261-92378A2EB544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2B595A-C93B-F137-2955-43DAE4411A29}"/>
              </a:ext>
            </a:extLst>
          </p:cNvPr>
          <p:cNvSpPr/>
          <p:nvPr/>
        </p:nvSpPr>
        <p:spPr>
          <a:xfrm>
            <a:off x="7097898" y="1725519"/>
            <a:ext cx="306258" cy="2948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CA9BEAD1-5AF5-8BBB-0F83-829EF7040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885"/>
              </p:ext>
            </p:extLst>
          </p:nvPr>
        </p:nvGraphicFramePr>
        <p:xfrm>
          <a:off x="8153134" y="1120027"/>
          <a:ext cx="3846444" cy="247103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PO Purchasing HOQ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Purchase Orders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Purchase Orders 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line: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  <a:cs typeface="Calibri" panose="020F0502020204030204" pitchFamily="34" charset="0"/>
                        </a:rPr>
                        <a:t>Item : Kode Item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  <a:cs typeface="Calibri" panose="020F0502020204030204" pitchFamily="34" charset="0"/>
                        </a:rPr>
                        <a:t>Price : Harga item yang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  <a:cs typeface="Calibri" panose="020F0502020204030204" pitchFamily="34" charset="0"/>
                        </a:rPr>
                        <a:t>ditentukan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  <a:cs typeface="Calibri" panose="020F0502020204030204" pitchFamily="34" charset="0"/>
                        </a:rPr>
                        <a:t>didalam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  <a:cs typeface="Calibri" panose="020F0502020204030204" pitchFamily="34" charset="0"/>
                        </a:rPr>
                        <a:t> Blanket Purchase Agreement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  <a:cs typeface="Calibri" panose="020F0502020204030204" pitchFamily="34" charset="0"/>
                        </a:rPr>
                        <a:t>Click (B) Approve</a:t>
                      </a:r>
                      <a:endParaRPr lang="en-ID" sz="1200" b="0" i="0" u="none" strike="noStrike" noProof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AC4E57D-A28F-4026-B4DD-4A6268E68484}"/>
              </a:ext>
            </a:extLst>
          </p:cNvPr>
          <p:cNvSpPr/>
          <p:nvPr/>
        </p:nvSpPr>
        <p:spPr>
          <a:xfrm>
            <a:off x="6076540" y="5636409"/>
            <a:ext cx="1021358" cy="2889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9531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64BE7-D2D5-1C9A-8E02-A604941E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72497D-25F7-BBE8-8513-702867FFED7A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7D4D6-7BDD-8B04-6CBE-42231B4C4A90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GBPA sudah </a:t>
            </a:r>
            <a:r>
              <a:rPr lang="en-US" sz="1800" b="1" dirty="0" err="1">
                <a:latin typeface="Calibri"/>
                <a:ea typeface="SimSun"/>
              </a:rPr>
              <a:t>disubmit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tapi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masih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dalam</a:t>
            </a:r>
            <a:r>
              <a:rPr lang="en-US" sz="1800" b="1" dirty="0">
                <a:latin typeface="Calibri"/>
                <a:ea typeface="SimSun"/>
              </a:rPr>
              <a:t> proses approval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Check GBPA dan </a:t>
            </a:r>
            <a:r>
              <a:rPr lang="en-US" sz="1800" b="1" dirty="0" err="1">
                <a:latin typeface="Calibri"/>
                <a:ea typeface="SimSun"/>
              </a:rPr>
              <a:t>biarkan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masih</a:t>
            </a:r>
            <a:r>
              <a:rPr lang="en-US" sz="1800" b="1" dirty="0">
                <a:latin typeface="Calibri"/>
                <a:ea typeface="SimSun"/>
              </a:rPr>
              <a:t> dalam proses approval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5244EF-2CE7-31B6-E261-92378A2EB544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D1517-3D60-460B-9A65-E88AFEC2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26" y="1787296"/>
            <a:ext cx="8483600" cy="34803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B5F9E7-5BF7-44A6-BCE5-1600D213FCC3}"/>
              </a:ext>
            </a:extLst>
          </p:cNvPr>
          <p:cNvSpPr/>
          <p:nvPr/>
        </p:nvSpPr>
        <p:spPr>
          <a:xfrm>
            <a:off x="666226" y="2146345"/>
            <a:ext cx="8483600" cy="31212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962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416673-382E-4CB2-A180-B0E80BA5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982530"/>
            <a:ext cx="9144000" cy="37594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8: Select PR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Approved PR</a:t>
            </a:r>
            <a:endParaRPr lang="en-ID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59CDEA-E504-443B-B1A1-8A9E448DC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164804"/>
              </p:ext>
            </p:extLst>
          </p:nvPr>
        </p:nvGraphicFramePr>
        <p:xfrm>
          <a:off x="8083974" y="1018362"/>
          <a:ext cx="4108026" cy="79248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108026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Select Purchase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Requisiion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yang sudah di submit dan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lakukan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approve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PR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87BE8A9-F739-4FC4-89AC-E11972C203DE}"/>
              </a:ext>
            </a:extLst>
          </p:cNvPr>
          <p:cNvSpPr/>
          <p:nvPr/>
        </p:nvSpPr>
        <p:spPr>
          <a:xfrm>
            <a:off x="5354320" y="2545873"/>
            <a:ext cx="457200" cy="1566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60683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F38C7-4116-8647-7824-1D1CD2D4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CD40C-477A-6747-8885-D7947F51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88" y="1949880"/>
            <a:ext cx="4464403" cy="2958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E83077-1477-14BF-60FF-D3E56D48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227BC-13C5-DCFB-5C16-F45D59CA34E8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9B01C-DD52-5D4C-3E3E-7AA534A8EF60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GBPA sudah </a:t>
            </a:r>
            <a:r>
              <a:rPr lang="en-US" sz="1800" b="1" dirty="0" err="1">
                <a:latin typeface="Calibri"/>
                <a:ea typeface="SimSun"/>
              </a:rPr>
              <a:t>disubmit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tapi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masih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dalam</a:t>
            </a:r>
            <a:r>
              <a:rPr lang="en-US" sz="1800" b="1" dirty="0">
                <a:latin typeface="Calibri"/>
                <a:ea typeface="SimSun"/>
              </a:rPr>
              <a:t> proses approval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Mencari</a:t>
            </a:r>
            <a:r>
              <a:rPr lang="en-US" sz="1800" b="1" dirty="0">
                <a:latin typeface="Calibri"/>
                <a:ea typeface="SimSun"/>
              </a:rPr>
              <a:t> item</a:t>
            </a:r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F6C25-DA44-FE4A-9F26-9815CC1D2D58}"/>
              </a:ext>
            </a:extLst>
          </p:cNvPr>
          <p:cNvSpPr/>
          <p:nvPr/>
        </p:nvSpPr>
        <p:spPr>
          <a:xfrm>
            <a:off x="466919" y="5004256"/>
            <a:ext cx="1905647" cy="4350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5C46F-4714-0C56-E8B3-AEDB0105F37A}"/>
              </a:ext>
            </a:extLst>
          </p:cNvPr>
          <p:cNvSpPr/>
          <p:nvPr/>
        </p:nvSpPr>
        <p:spPr>
          <a:xfrm>
            <a:off x="3347721" y="3053080"/>
            <a:ext cx="391160" cy="152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CA299-DD46-8823-28C6-CB9DF5C9E12E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0F3720-10C3-7D40-3A00-4D43DD84D21A}"/>
              </a:ext>
            </a:extLst>
          </p:cNvPr>
          <p:cNvSpPr/>
          <p:nvPr/>
        </p:nvSpPr>
        <p:spPr>
          <a:xfrm>
            <a:off x="2528494" y="5004256"/>
            <a:ext cx="308056" cy="30805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244149-2A0F-44D3-3C57-3D2C7D5F8DEB}"/>
              </a:ext>
            </a:extLst>
          </p:cNvPr>
          <p:cNvSpPr/>
          <p:nvPr/>
        </p:nvSpPr>
        <p:spPr>
          <a:xfrm>
            <a:off x="7532581" y="1800847"/>
            <a:ext cx="312420" cy="2806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896EB1C-F291-2DD1-6952-1336EAEE6C26}"/>
              </a:ext>
            </a:extLst>
          </p:cNvPr>
          <p:cNvGraphicFramePr>
            <a:graphicFrameLocks noGrp="1"/>
          </p:cNvGraphicFramePr>
          <p:nvPr/>
        </p:nvGraphicFramePr>
        <p:xfrm>
          <a:off x="8133396" y="2735190"/>
          <a:ext cx="3846444" cy="103727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Oracle iProcurement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NNA STORE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4754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EF69-DE2A-0AF6-9FBD-F83544668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50530-3B4D-9A88-8A86-3460186DB47A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F7CD5-F39B-D635-5B6A-B780B63A2E6D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GBPA sudah </a:t>
            </a:r>
            <a:r>
              <a:rPr lang="en-US" sz="1800" b="1" dirty="0" err="1">
                <a:latin typeface="Calibri"/>
                <a:ea typeface="SimSun"/>
              </a:rPr>
              <a:t>disubmit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tapi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masih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dalam</a:t>
            </a:r>
            <a:r>
              <a:rPr lang="en-US" sz="1800" b="1" dirty="0">
                <a:latin typeface="Calibri"/>
                <a:ea typeface="SimSun"/>
              </a:rPr>
              <a:t> proses approval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</a:t>
            </a:r>
            <a:r>
              <a:rPr lang="en-US" sz="1800" b="1" dirty="0" err="1">
                <a:latin typeface="Calibri"/>
                <a:ea typeface="SimSun"/>
              </a:rPr>
              <a:t>Mengecek</a:t>
            </a:r>
            <a:r>
              <a:rPr lang="en-US" sz="1800" b="1" dirty="0">
                <a:latin typeface="Calibri"/>
                <a:ea typeface="SimSun"/>
              </a:rPr>
              <a:t> Harga iProcurement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CCC042-F303-EB20-04C1-AD5029C4BC9A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DB7D479-4E9D-EC01-ACC8-0D230AACF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030590"/>
              </p:ext>
            </p:extLst>
          </p:nvPr>
        </p:nvGraphicFramePr>
        <p:xfrm>
          <a:off x="8133396" y="2735190"/>
          <a:ext cx="3846444" cy="5486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 b="1" dirty="0">
                          <a:effectLst/>
                          <a:latin typeface="Book Antiqua"/>
                          <a:ea typeface="SimSun"/>
                          <a:cs typeface="Times New Roman"/>
                        </a:rPr>
                        <a:t>Results</a:t>
                      </a:r>
                      <a:endParaRPr lang="en-ID" sz="1200" b="1" dirty="0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Catalog Item menggunakan Vendor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tersebut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tidak muncul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karena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masih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dalam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proses Approval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8786B3A-F958-9A81-267F-C65F2065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6" y="1801496"/>
            <a:ext cx="7538977" cy="33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63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7" y="2961788"/>
            <a:ext cx="880463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algn="ctr"/>
            <a:endParaRPr lang="pt-BR" sz="2400" b="1" dirty="0"/>
          </a:p>
          <a:p>
            <a:pPr algn="ctr"/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Harga </a:t>
            </a:r>
            <a:r>
              <a:rPr lang="en-US" sz="1800" b="1" dirty="0" err="1">
                <a:latin typeface="Calibri"/>
                <a:ea typeface="SimSun"/>
              </a:rPr>
              <a:t>aktual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barang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harga GBPA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8938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0116-DD2D-1166-180F-3E8DB6668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AC7FFC-0647-EA63-C291-4EF95761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9FE31E-BA24-63C7-B5C1-F6F09992AF87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9EB857-CEBF-E710-6BA7-FAF03B8BBDF3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PURSTF03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F894F4F-B057-DDF2-2809-DF46B9821269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4FE04-0F1C-7AD6-436F-83FB8FEEB1B0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92E51-730E-7828-107F-8A469DBC6F07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Harga </a:t>
            </a:r>
            <a:r>
              <a:rPr lang="en-US" sz="1800" b="1" dirty="0" err="1">
                <a:latin typeface="Calibri"/>
                <a:ea typeface="SimSun"/>
              </a:rPr>
              <a:t>aktual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barang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harga</a:t>
            </a:r>
            <a:r>
              <a:rPr lang="en-US" sz="1800" b="1" dirty="0">
                <a:latin typeface="Calibri"/>
                <a:ea typeface="SimSun"/>
              </a:rPr>
              <a:t> GBPA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staff purchasing account 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2283197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8FC7-A5CF-8A9A-E7C8-4DBBF347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0C15AA-C097-EBFE-6AEB-3FACB5A9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90" y="1853005"/>
            <a:ext cx="5578291" cy="3357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777D1-A3B2-CFAF-4DB0-C65797CA2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5" y="1910439"/>
            <a:ext cx="1633903" cy="3005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7443D-7BA2-DDD0-54E5-4EC3E9ACF67E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F2941F-470D-08C1-1432-05A63799F850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Harga </a:t>
            </a:r>
            <a:r>
              <a:rPr lang="en-US" sz="1800" b="1" dirty="0" err="1">
                <a:latin typeface="Calibri"/>
                <a:ea typeface="SimSun"/>
              </a:rPr>
              <a:t>aktual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barang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harga</a:t>
            </a:r>
            <a:r>
              <a:rPr lang="en-US" sz="1800" b="1" dirty="0">
                <a:latin typeface="Calibri"/>
                <a:ea typeface="SimSun"/>
              </a:rPr>
              <a:t> GBPA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GBPA</a:t>
            </a:r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01A5B-C4E0-9653-C081-9156981AE863}"/>
              </a:ext>
            </a:extLst>
          </p:cNvPr>
          <p:cNvSpPr/>
          <p:nvPr/>
        </p:nvSpPr>
        <p:spPr>
          <a:xfrm>
            <a:off x="449580" y="3428999"/>
            <a:ext cx="960120" cy="2057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3DA43-DAA9-D4F9-C5E3-D5C4A5434B4F}"/>
              </a:ext>
            </a:extLst>
          </p:cNvPr>
          <p:cNvSpPr/>
          <p:nvPr/>
        </p:nvSpPr>
        <p:spPr>
          <a:xfrm>
            <a:off x="2419629" y="1962912"/>
            <a:ext cx="5353061" cy="10007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633438-267C-7E60-2830-E5FCAE9EFC12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341F76E-4469-08A3-0042-46E938E6AF31}"/>
              </a:ext>
            </a:extLst>
          </p:cNvPr>
          <p:cNvGraphicFramePr>
            <a:graphicFrameLocks noGrp="1"/>
          </p:cNvGraphicFramePr>
          <p:nvPr/>
        </p:nvGraphicFramePr>
        <p:xfrm>
          <a:off x="8153134" y="1120027"/>
          <a:ext cx="3846444" cy="493991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PO Purchasing HOQ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Purchase Orders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Purchase Orders 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header: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Operating Unit: NNA_HOQ_OU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Type: Blanked Purchase Agreement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Supplier: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dengan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Site: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Otomatis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terisi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dari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pengisian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Ship-To: HOQ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Bill-To: HOQ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Buyer: Autofill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dari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user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Description (optional):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apabila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ingin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menambahkan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Description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terhadap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BPA 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(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Optional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: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isi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apabila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ingin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menambahkan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informasi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terhadap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BPA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Amount Agreement (Optional) 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atur</a:t>
                      </a:r>
                      <a:r>
                        <a:rPr lang="en-US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nominal total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persepekatan</a:t>
                      </a:r>
                      <a:r>
                        <a:rPr lang="en-US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agreement BPA</a:t>
                      </a:r>
                      <a:endParaRPr lang="en-ID" sz="1200" b="0" i="0" u="none" strike="noStrike" noProof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4757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8681C-2CC2-4557-3F14-DD82A31A6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831745B-0E29-1419-3123-58891767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6" y="1914259"/>
            <a:ext cx="4868739" cy="2930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7CDC6F-7C1B-82FB-D948-74F719B7FB63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2CAF6-02AE-44D6-5B2B-82FB4F3F1D15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Harga </a:t>
            </a:r>
            <a:r>
              <a:rPr lang="en-US" sz="1800" b="1" dirty="0" err="1">
                <a:latin typeface="Calibri"/>
                <a:ea typeface="SimSun"/>
              </a:rPr>
              <a:t>aktual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barang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harga</a:t>
            </a:r>
            <a:r>
              <a:rPr lang="en-US" sz="1800" b="1" dirty="0">
                <a:latin typeface="Calibri"/>
                <a:ea typeface="SimSun"/>
              </a:rPr>
              <a:t> GBPA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GBPA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D6057-2B9A-489D-062C-E7A5DD719251}"/>
              </a:ext>
            </a:extLst>
          </p:cNvPr>
          <p:cNvSpPr/>
          <p:nvPr/>
        </p:nvSpPr>
        <p:spPr>
          <a:xfrm>
            <a:off x="738394" y="2760388"/>
            <a:ext cx="4703975" cy="20845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CC8CF8-22AD-8C49-31BE-9C484F6CD8D4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9EF20B3-F844-F53C-47E6-5F103DCC4F11}"/>
              </a:ext>
            </a:extLst>
          </p:cNvPr>
          <p:cNvGraphicFramePr>
            <a:graphicFrameLocks noGrp="1"/>
          </p:cNvGraphicFramePr>
          <p:nvPr/>
        </p:nvGraphicFramePr>
        <p:xfrm>
          <a:off x="8153134" y="1120027"/>
          <a:ext cx="3846444" cy="493991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PO Purchasing HOQ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Purchase Orders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Purchase Orders 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header: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Operating Unit: NNA_HOQ_OU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Type: Blanked Purchase Agreement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Supplier: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dengan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Site: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Otomatis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terisi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dari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pengisian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Ship-To: HOQ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Bill-To: HOQ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Buyer: Autofill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dari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user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Description (optional):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apabila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ingin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menambahkan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Description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/>
                        </a:rPr>
                        <a:t>terhadap</a:t>
                      </a:r>
                      <a:r>
                        <a:rPr lang="fr-FR" sz="1200" b="0" i="0" u="none" strike="noStrike" noProof="0" dirty="0">
                          <a:effectLst/>
                          <a:latin typeface="Calibri"/>
                        </a:rPr>
                        <a:t> BPA 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(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Optional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: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isi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apabila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ingin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menambahkan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informasi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terhadap</a:t>
                      </a:r>
                      <a:r>
                        <a:rPr lang="fr-FR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BPA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Amount Agreement (Optional) 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atur</a:t>
                      </a:r>
                      <a:r>
                        <a:rPr lang="en-US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nominal total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persepekatan</a:t>
                      </a:r>
                      <a:r>
                        <a:rPr lang="en-US" sz="12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agreement BPA</a:t>
                      </a:r>
                      <a:endParaRPr lang="en-ID" sz="1200" b="0" i="0" u="none" strike="noStrike" noProof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158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8681C-2CC2-4557-3F14-DD82A31A6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7CDC6F-7C1B-82FB-D948-74F719B7FB63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2CAF6-02AE-44D6-5B2B-82FB4F3F1D15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Harga </a:t>
            </a:r>
            <a:r>
              <a:rPr lang="en-US" sz="1800" b="1" dirty="0" err="1">
                <a:latin typeface="Calibri"/>
                <a:ea typeface="SimSun"/>
              </a:rPr>
              <a:t>aktual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barang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harga</a:t>
            </a:r>
            <a:r>
              <a:rPr lang="en-US" sz="1800" b="1" dirty="0">
                <a:latin typeface="Calibri"/>
                <a:ea typeface="SimSun"/>
              </a:rPr>
              <a:t> GBPA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Check Approval GBPA di Worklist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CC8CF8-22AD-8C49-31BE-9C484F6CD8D4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E3304-1251-4B84-BFF5-E16672DB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941184"/>
            <a:ext cx="10962640" cy="3505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4F5BD7-85CD-4401-9DB0-F34ADA51B19E}"/>
              </a:ext>
            </a:extLst>
          </p:cNvPr>
          <p:cNvSpPr/>
          <p:nvPr/>
        </p:nvSpPr>
        <p:spPr>
          <a:xfrm>
            <a:off x="3227594" y="3126148"/>
            <a:ext cx="7552166" cy="20148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04442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B9022-813A-5DAA-531A-875A4CCEC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AEFB13-C184-4766-BD1F-51EC610D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2269120"/>
            <a:ext cx="8483600" cy="3480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20634B-F4C3-5043-7598-6F96E25A3F29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21F450-2E28-06F9-75A0-847CAD0078C2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Harga </a:t>
            </a:r>
            <a:r>
              <a:rPr lang="en-US" sz="1800" b="1" dirty="0" err="1">
                <a:latin typeface="Calibri"/>
                <a:ea typeface="SimSun"/>
              </a:rPr>
              <a:t>aktual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barang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harga</a:t>
            </a:r>
            <a:r>
              <a:rPr lang="en-US" sz="1800" b="1" dirty="0">
                <a:latin typeface="Calibri"/>
                <a:ea typeface="SimSun"/>
              </a:rPr>
              <a:t> GBPA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Melakukan approve/reject GBPA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F748B7-DC3A-36DB-4A54-DDB2F6674EFC}"/>
              </a:ext>
            </a:extLst>
          </p:cNvPr>
          <p:cNvSpPr/>
          <p:nvPr/>
        </p:nvSpPr>
        <p:spPr>
          <a:xfrm>
            <a:off x="4866640" y="2913764"/>
            <a:ext cx="375920" cy="1647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04B8EF9D-3CE5-B294-F8D0-39010B00B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959794"/>
              </p:ext>
            </p:extLst>
          </p:nvPr>
        </p:nvGraphicFramePr>
        <p:xfrm>
          <a:off x="10066001" y="1540853"/>
          <a:ext cx="2125999" cy="2745822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12599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39226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35356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b="0" i="0" u="none" strike="noStrike" noProof="0" dirty="0">
                          <a:effectLst/>
                          <a:latin typeface="Arial"/>
                        </a:rPr>
                        <a:t>1) Pada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Iprocurement</a:t>
                      </a:r>
                      <a:r>
                        <a:rPr lang="id-ID" sz="1200" b="0" i="0" u="none" strike="noStrike" noProof="0" dirty="0">
                          <a:effectLst/>
                          <a:latin typeface="Arial"/>
                        </a:rPr>
                        <a:t>:</a:t>
                      </a:r>
                      <a:endParaRPr lang="id-ID" b="0" i="0" u="none" strike="noStrike" noProof="0" dirty="0">
                        <a:latin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link pada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transaksi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BPA yang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akan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di Approve / Reject</a:t>
                      </a:r>
                      <a:endParaRPr lang="en-US" dirty="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Button Approve / Reject</a:t>
                      </a:r>
                      <a:endParaRPr lang="en-US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6D2BD3A-0348-4253-B48F-61D17CCF6E38}"/>
              </a:ext>
            </a:extLst>
          </p:cNvPr>
          <p:cNvSpPr/>
          <p:nvPr/>
        </p:nvSpPr>
        <p:spPr>
          <a:xfrm>
            <a:off x="192421" y="2628169"/>
            <a:ext cx="8483600" cy="31212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40374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F06-19EA-0CD5-3392-AD477CD2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597D61-3099-EED0-2DFD-0EDC75E499DD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705CC-6D73-BB6D-BD30-3A1D22AABE4C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Harga </a:t>
            </a:r>
            <a:r>
              <a:rPr lang="en-US" sz="1800" b="1" dirty="0" err="1">
                <a:latin typeface="Calibri"/>
                <a:ea typeface="SimSun"/>
              </a:rPr>
              <a:t>aktual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barang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harga</a:t>
            </a:r>
            <a:r>
              <a:rPr lang="en-US" sz="1800" b="1" dirty="0">
                <a:latin typeface="Calibri"/>
                <a:ea typeface="SimSun"/>
              </a:rPr>
              <a:t> GBPA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Set harga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harga GBPA </a:t>
            </a:r>
            <a:r>
              <a:rPr lang="en-US" sz="1800" b="1" dirty="0" err="1">
                <a:latin typeface="Calibri"/>
                <a:ea typeface="SimSun"/>
              </a:rPr>
              <a:t>didalam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4221D6-73C2-7739-92C7-44039F99BDA6}"/>
              </a:ext>
            </a:extLst>
          </p:cNvPr>
          <p:cNvSpPr txBox="1"/>
          <p:nvPr/>
        </p:nvSpPr>
        <p:spPr>
          <a:xfrm>
            <a:off x="7204792" y="2295858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995079-678E-4A63-8346-D097B1337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6" y="1540853"/>
            <a:ext cx="10615144" cy="450008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C0803B4-FF00-4503-8FEB-F7F19579E02B}"/>
              </a:ext>
            </a:extLst>
          </p:cNvPr>
          <p:cNvSpPr/>
          <p:nvPr/>
        </p:nvSpPr>
        <p:spPr>
          <a:xfrm>
            <a:off x="2956560" y="5876222"/>
            <a:ext cx="609600" cy="1647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896649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F06-19EA-0CD5-3392-AD477CD2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AFBC4-04F1-4272-8757-0ED88E3E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24" y="2146345"/>
            <a:ext cx="7504848" cy="3258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597D61-3099-EED0-2DFD-0EDC75E499DD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705CC-6D73-BB6D-BD30-3A1D22AABE4C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Harga </a:t>
            </a:r>
            <a:r>
              <a:rPr lang="en-US" sz="1800" b="1" dirty="0" err="1">
                <a:latin typeface="Calibri"/>
                <a:ea typeface="SimSun"/>
              </a:rPr>
              <a:t>aktual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barang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harga</a:t>
            </a:r>
            <a:r>
              <a:rPr lang="en-US" sz="1800" b="1" dirty="0">
                <a:latin typeface="Calibri"/>
                <a:ea typeface="SimSun"/>
              </a:rPr>
              <a:t> GBPA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6: Set harga tidak bisa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harga GBPA </a:t>
            </a:r>
            <a:r>
              <a:rPr lang="en-US" sz="1800" b="1" dirty="0" err="1">
                <a:latin typeface="Calibri"/>
                <a:ea typeface="SimSun"/>
              </a:rPr>
              <a:t>didalam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4221D6-73C2-7739-92C7-44039F99BDA6}"/>
              </a:ext>
            </a:extLst>
          </p:cNvPr>
          <p:cNvSpPr txBox="1"/>
          <p:nvPr/>
        </p:nvSpPr>
        <p:spPr>
          <a:xfrm>
            <a:off x="7204792" y="2295858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0803B4-FF00-4503-8FEB-F7F19579E02B}"/>
              </a:ext>
            </a:extLst>
          </p:cNvPr>
          <p:cNvSpPr/>
          <p:nvPr/>
        </p:nvSpPr>
        <p:spPr>
          <a:xfrm>
            <a:off x="6491407" y="4254366"/>
            <a:ext cx="713385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1770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Copy Order Number</a:t>
            </a:r>
          </a:p>
          <a:p>
            <a:r>
              <a:rPr lang="en-US" sz="1800" b="1" dirty="0">
                <a:latin typeface="Calibri"/>
                <a:ea typeface="SimSun"/>
              </a:rPr>
              <a:t>Step 9: Login to Oracle Application admin dan ke menu requisitions iProc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E8AC6-0731-4E48-914C-B49A7485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4" y="2146345"/>
            <a:ext cx="2997051" cy="3465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FF0FF5-25E4-46B7-9AEC-BD1EE9380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115" y="2146345"/>
            <a:ext cx="3101609" cy="37341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FB3AE-8B97-4384-B6D0-5822EC34FE5B}"/>
              </a:ext>
            </a:extLst>
          </p:cNvPr>
          <p:cNvSpPr/>
          <p:nvPr/>
        </p:nvSpPr>
        <p:spPr>
          <a:xfrm>
            <a:off x="629920" y="2789713"/>
            <a:ext cx="1991360" cy="50212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E0738-ED33-4B13-838D-E56B9384A297}"/>
              </a:ext>
            </a:extLst>
          </p:cNvPr>
          <p:cNvSpPr/>
          <p:nvPr/>
        </p:nvSpPr>
        <p:spPr>
          <a:xfrm>
            <a:off x="4126804" y="4435633"/>
            <a:ext cx="1857436" cy="2887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C9445-1185-48C8-862D-04EE5DD6A445}"/>
              </a:ext>
            </a:extLst>
          </p:cNvPr>
          <p:cNvSpPr/>
          <p:nvPr/>
        </p:nvSpPr>
        <p:spPr>
          <a:xfrm>
            <a:off x="629920" y="3350656"/>
            <a:ext cx="1991360" cy="50212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DED1D-D898-49B2-AB69-7001EB0FDCDB}"/>
              </a:ext>
            </a:extLst>
          </p:cNvPr>
          <p:cNvSpPr/>
          <p:nvPr/>
        </p:nvSpPr>
        <p:spPr>
          <a:xfrm>
            <a:off x="1005840" y="3963572"/>
            <a:ext cx="487680" cy="2934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88BEB2-31A8-4043-914F-0D678AC7C946}"/>
              </a:ext>
            </a:extLst>
          </p:cNvPr>
          <p:cNvCxnSpPr>
            <a:stCxn id="14" idx="2"/>
            <a:endCxn id="12" idx="1"/>
          </p:cNvCxnSpPr>
          <p:nvPr/>
        </p:nvCxnSpPr>
        <p:spPr>
          <a:xfrm rot="16200000" flipH="1">
            <a:off x="2526754" y="2979966"/>
            <a:ext cx="322977" cy="2877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B46C7E4-A807-477A-853B-F26B49D8A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48" y="3699468"/>
            <a:ext cx="4610500" cy="9221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F70D6-D130-4DA3-9486-41D71409B25D}"/>
              </a:ext>
            </a:extLst>
          </p:cNvPr>
          <p:cNvSpPr/>
          <p:nvPr/>
        </p:nvSpPr>
        <p:spPr>
          <a:xfrm>
            <a:off x="8059562" y="3745982"/>
            <a:ext cx="891398" cy="35865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6FE475-560B-4137-A82C-7576FA9DD862}"/>
              </a:ext>
            </a:extLst>
          </p:cNvPr>
          <p:cNvSpPr/>
          <p:nvPr/>
        </p:nvSpPr>
        <p:spPr>
          <a:xfrm>
            <a:off x="7611748" y="4129761"/>
            <a:ext cx="951227" cy="3058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CC391C9-A3A8-4305-91B6-AC070A692780}"/>
              </a:ext>
            </a:extLst>
          </p:cNvPr>
          <p:cNvCxnSpPr>
            <a:stCxn id="12" idx="3"/>
            <a:endCxn id="21" idx="0"/>
          </p:cNvCxnSpPr>
          <p:nvPr/>
        </p:nvCxnSpPr>
        <p:spPr>
          <a:xfrm flipV="1">
            <a:off x="5984240" y="3745982"/>
            <a:ext cx="2521021" cy="834035"/>
          </a:xfrm>
          <a:prstGeom prst="bentConnector4">
            <a:avLst>
              <a:gd name="adj1" fmla="val 52847"/>
              <a:gd name="adj2" fmla="val 1700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7629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F06-19EA-0CD5-3392-AD477CD2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DBD82C-61C4-4329-860A-C7B84D1B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5858"/>
            <a:ext cx="12192000" cy="2713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597D61-3099-EED0-2DFD-0EDC75E499DD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705CC-6D73-BB6D-BD30-3A1D22AABE4C}"/>
              </a:ext>
            </a:extLst>
          </p:cNvPr>
          <p:cNvSpPr txBox="1"/>
          <p:nvPr/>
        </p:nvSpPr>
        <p:spPr>
          <a:xfrm>
            <a:off x="192422" y="894522"/>
            <a:ext cx="1127821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Harga </a:t>
            </a:r>
            <a:r>
              <a:rPr lang="en-US" sz="1800" b="1" dirty="0" err="1">
                <a:latin typeface="Calibri"/>
                <a:ea typeface="SimSun"/>
              </a:rPr>
              <a:t>aktual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barang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harga</a:t>
            </a:r>
            <a:r>
              <a:rPr lang="en-US" sz="1800" b="1" dirty="0">
                <a:latin typeface="Calibri"/>
                <a:ea typeface="SimSun"/>
              </a:rPr>
              <a:t> GBPA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7: Set harga tidak bisa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harga GBPA </a:t>
            </a:r>
            <a:r>
              <a:rPr lang="en-US" sz="1800" b="1" dirty="0" err="1">
                <a:latin typeface="Calibri"/>
                <a:ea typeface="SimSun"/>
              </a:rPr>
              <a:t>didalam</a:t>
            </a:r>
            <a:r>
              <a:rPr lang="en-US" sz="1800" b="1" dirty="0">
                <a:latin typeface="Calibri"/>
                <a:ea typeface="SimSun"/>
              </a:rPr>
              <a:t> PR hanya quantity, need by date dan </a:t>
            </a:r>
            <a:r>
              <a:rPr lang="en-US" sz="1800" b="1" dirty="0" err="1">
                <a:latin typeface="Calibri"/>
                <a:ea typeface="SimSun"/>
              </a:rPr>
              <a:t>lokasi</a:t>
            </a:r>
            <a:r>
              <a:rPr lang="en-US" sz="1800" b="1" dirty="0">
                <a:latin typeface="Calibri"/>
                <a:ea typeface="SimSun"/>
              </a:rPr>
              <a:t> Pengiriman </a:t>
            </a:r>
            <a:r>
              <a:rPr lang="en-US" sz="1800" b="1" dirty="0" err="1">
                <a:latin typeface="Calibri"/>
                <a:ea typeface="SimSun"/>
              </a:rPr>
              <a:t>barang</a:t>
            </a:r>
            <a:r>
              <a:rPr lang="en-US" sz="1800" b="1" dirty="0">
                <a:latin typeface="Calibri"/>
                <a:ea typeface="SimSun"/>
              </a:rPr>
              <a:t> 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4221D6-73C2-7739-92C7-44039F99BDA6}"/>
              </a:ext>
            </a:extLst>
          </p:cNvPr>
          <p:cNvSpPr txBox="1"/>
          <p:nvPr/>
        </p:nvSpPr>
        <p:spPr>
          <a:xfrm>
            <a:off x="7204792" y="2295858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0803B4-FF00-4503-8FEB-F7F19579E02B}"/>
              </a:ext>
            </a:extLst>
          </p:cNvPr>
          <p:cNvSpPr/>
          <p:nvPr/>
        </p:nvSpPr>
        <p:spPr>
          <a:xfrm>
            <a:off x="4298426" y="4220142"/>
            <a:ext cx="751094" cy="30105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67395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7" y="2961788"/>
            <a:ext cx="880463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algn="ctr"/>
            <a:endParaRPr lang="pt-BR" sz="2400" b="1" dirty="0"/>
          </a:p>
          <a:p>
            <a:pPr algn="ctr"/>
            <a:r>
              <a:rPr lang="en-US" sz="1800" b="1" dirty="0">
                <a:latin typeface="Calibri"/>
                <a:ea typeface="SimSun"/>
              </a:rPr>
              <a:t>Perubahan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melakukan revisi PR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802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73BAB-0028-4624-DB88-443E17060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03469-EE76-2741-AACC-70B6AF47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C4598-13B4-0687-D5DE-877A0CEB9A22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923AAE-105A-2A3C-DFEF-126AC657D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465590"/>
              </p:ext>
            </p:extLst>
          </p:nvPr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JATADM01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2A1BC1D-4312-F039-874D-258B89B0E1AB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46D44A-6A0F-F95F-4196-F04D91ECD64D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FF9E2-293F-7384-621B-2F338260F60B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9413E9-7F9C-1ED4-F1BD-3BC0E347B206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B8767-8DBE-CB0E-74A0-EA28E69EACCB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revisi</a:t>
            </a:r>
            <a:r>
              <a:rPr lang="en-US" sz="1800" b="1" dirty="0">
                <a:latin typeface="Calibri"/>
                <a:ea typeface="SimSun"/>
              </a:rPr>
              <a:t> PR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Requester Cabang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185642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4490C-4B48-8B6A-D709-216E853D4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3A93F8-1E70-97B3-79D4-1FF6B2D90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88" y="1949880"/>
            <a:ext cx="4464403" cy="2958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D0B344-7E5D-F42F-0B2F-21173B7FD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8BA91-EF95-5149-4A4D-F2FBDDD57746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A3F1D-107F-D50A-7F3F-11F60E974135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revisi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Membuka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Iprocurement</a:t>
            </a:r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61B991-C95A-80D7-2C2E-B6D782DCA923}"/>
              </a:ext>
            </a:extLst>
          </p:cNvPr>
          <p:cNvSpPr/>
          <p:nvPr/>
        </p:nvSpPr>
        <p:spPr>
          <a:xfrm>
            <a:off x="466919" y="5004256"/>
            <a:ext cx="1905647" cy="4350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17806-7D9B-0120-6FE0-F2E7A4BD4739}"/>
              </a:ext>
            </a:extLst>
          </p:cNvPr>
          <p:cNvSpPr/>
          <p:nvPr/>
        </p:nvSpPr>
        <p:spPr>
          <a:xfrm>
            <a:off x="3347721" y="3053080"/>
            <a:ext cx="391160" cy="152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8226C-1432-473F-912C-B7FDEDA91E92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F470F47-E0FF-9C3B-4246-BFDEF6EC0841}"/>
              </a:ext>
            </a:extLst>
          </p:cNvPr>
          <p:cNvGraphicFramePr>
            <a:graphicFrameLocks noGrp="1"/>
          </p:cNvGraphicFramePr>
          <p:nvPr/>
        </p:nvGraphicFramePr>
        <p:xfrm>
          <a:off x="8133396" y="2735190"/>
          <a:ext cx="3846444" cy="103727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Oracle iProcurement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NNA STORE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54051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DD8CA-70A1-3A18-FDDA-D752ED7B2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1F258-64F2-1E0C-8EBC-7BD2C6B110C8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439EE-2443-99F6-3F51-CAFB9E84C460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revisi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Mencari</a:t>
            </a:r>
            <a:r>
              <a:rPr lang="en-US" sz="1800" b="1" dirty="0">
                <a:latin typeface="Calibri"/>
                <a:ea typeface="SimSun"/>
              </a:rPr>
              <a:t> item dalam </a:t>
            </a:r>
            <a:r>
              <a:rPr lang="en-US" sz="1800" b="1" dirty="0" err="1">
                <a:latin typeface="Calibri"/>
                <a:ea typeface="SimSun"/>
              </a:rPr>
              <a:t>katalog</a:t>
            </a:r>
            <a:r>
              <a:rPr lang="en-US" sz="1800" b="1" dirty="0">
                <a:latin typeface="Calibri"/>
                <a:ea typeface="SimSun"/>
              </a:rPr>
              <a:t> untuk di buat PR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6B8712-C069-0576-9F8D-12E221F96EB1}"/>
              </a:ext>
            </a:extLst>
          </p:cNvPr>
          <p:cNvSpPr txBox="1"/>
          <p:nvPr/>
        </p:nvSpPr>
        <p:spPr>
          <a:xfrm>
            <a:off x="8578486" y="1428031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C16CD15D-3A7D-552F-E63D-55E6ABA7A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28005"/>
              </p:ext>
            </p:extLst>
          </p:nvPr>
        </p:nvGraphicFramePr>
        <p:xfrm>
          <a:off x="8153134" y="1159487"/>
          <a:ext cx="3846444" cy="158591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Oracle iProcurement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Aksesoris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All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Accesosries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Add to Cart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F41B98-4967-D245-77A6-98E08806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2" y="1687851"/>
            <a:ext cx="3685880" cy="2046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584081-0D08-50FA-F943-A13685284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2" y="3805004"/>
            <a:ext cx="3519342" cy="22882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D59E08-EB3F-10E6-3D47-6AD1AF92E4A0}"/>
              </a:ext>
            </a:extLst>
          </p:cNvPr>
          <p:cNvSpPr/>
          <p:nvPr/>
        </p:nvSpPr>
        <p:spPr>
          <a:xfrm>
            <a:off x="528321" y="2489200"/>
            <a:ext cx="391160" cy="152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2D51EA-1622-9BD1-8F59-1AFF9230C002}"/>
              </a:ext>
            </a:extLst>
          </p:cNvPr>
          <p:cNvSpPr/>
          <p:nvPr/>
        </p:nvSpPr>
        <p:spPr>
          <a:xfrm>
            <a:off x="596900" y="5170148"/>
            <a:ext cx="808990" cy="2210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C110D1-9FE3-2433-BD89-01DF84C0F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888" y="3102872"/>
            <a:ext cx="4536808" cy="228827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52C988-8F7A-F3C6-80BB-E397DCCEDF59}"/>
              </a:ext>
            </a:extLst>
          </p:cNvPr>
          <p:cNvSpPr/>
          <p:nvPr/>
        </p:nvSpPr>
        <p:spPr>
          <a:xfrm>
            <a:off x="5775960" y="4591169"/>
            <a:ext cx="320040" cy="1332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356644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8341-464B-F8E1-B9E6-48F573D5F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4E3F52-AA95-5380-20A9-F658984406E5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1EC58-1763-1C9D-6951-76712DD60F82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revisi</a:t>
            </a:r>
            <a:r>
              <a:rPr lang="en-US" sz="1800" b="1" dirty="0">
                <a:latin typeface="Calibri"/>
                <a:ea typeface="SimSun"/>
              </a:rPr>
              <a:t> PR</a:t>
            </a:r>
            <a:r>
              <a:rPr lang="en-ID" sz="1800" b="1" dirty="0">
                <a:latin typeface="Calibri"/>
                <a:ea typeface="SimSun"/>
              </a:rPr>
              <a:t> </a:t>
            </a:r>
          </a:p>
          <a:p>
            <a:r>
              <a:rPr lang="en-ID" sz="1800" b="1" dirty="0">
                <a:latin typeface="Calibri"/>
                <a:ea typeface="SimSun"/>
              </a:rPr>
              <a:t>Step 4: Submit </a:t>
            </a:r>
            <a:r>
              <a:rPr lang="en-ID" sz="1800" b="1" dirty="0" err="1">
                <a:latin typeface="Calibri"/>
                <a:ea typeface="SimSun"/>
              </a:rPr>
              <a:t>Iprocurement</a:t>
            </a:r>
            <a:endParaRPr lang="en-US" sz="1800" b="1" dirty="0">
              <a:latin typeface="Calibri"/>
              <a:ea typeface="SimSu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0C66F-C5BF-0A0F-1DE1-576DC0D56D18}"/>
              </a:ext>
            </a:extLst>
          </p:cNvPr>
          <p:cNvSpPr txBox="1"/>
          <p:nvPr/>
        </p:nvSpPr>
        <p:spPr>
          <a:xfrm>
            <a:off x="7517001" y="2542840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22AAA05-B5D5-C9B3-452D-C19956616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792901"/>
              </p:ext>
            </p:extLst>
          </p:nvPr>
        </p:nvGraphicFramePr>
        <p:xfrm>
          <a:off x="7140994" y="2675792"/>
          <a:ext cx="3846444" cy="323303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Shopping Cart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Shopping Cart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Description: HARD DISK EXTERNAL &gt; 1 TB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Justification: 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When do you need these item: 03-Mar-2024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Where do they need to be delivered: HOQ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Quantity: 1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Save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Continue with Checkout  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Submit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5D5B006-2417-1E85-4C72-62EF9B4D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96" y="1609027"/>
            <a:ext cx="3596513" cy="2184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4A11E2-C887-4E01-7110-B6F7AE30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025" y="1634583"/>
            <a:ext cx="7129037" cy="580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5A7633-381D-D825-9AE5-0F351848E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96" y="4156857"/>
            <a:ext cx="4810812" cy="1751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FF50B3-5D1B-D03C-8557-F19D1491B412}"/>
              </a:ext>
            </a:extLst>
          </p:cNvPr>
          <p:cNvSpPr/>
          <p:nvPr/>
        </p:nvSpPr>
        <p:spPr>
          <a:xfrm>
            <a:off x="4800474" y="4407918"/>
            <a:ext cx="250534" cy="1457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3624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7E2D4-4AB0-2754-288E-DAABEB41F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A29D41-8572-2A4F-7C25-100B3297F591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922D2-8316-6290-3BE7-215798E0C0B4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revisi</a:t>
            </a:r>
            <a:r>
              <a:rPr lang="en-US" sz="1800" b="1" dirty="0">
                <a:latin typeface="Calibri"/>
                <a:ea typeface="SimSun"/>
              </a:rPr>
              <a:t> PR</a:t>
            </a:r>
          </a:p>
          <a:p>
            <a:r>
              <a:rPr lang="en-US" sz="1800" b="1" dirty="0">
                <a:latin typeface="Calibri"/>
                <a:ea typeface="SimSun"/>
              </a:rPr>
              <a:t>Step 6: Approve</a:t>
            </a:r>
            <a:endParaRPr lang="en-ID" sz="1800" dirty="0">
              <a:ea typeface="SimSu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13EE1-FE41-76DF-90A8-83A183F5A2C2}"/>
              </a:ext>
            </a:extLst>
          </p:cNvPr>
          <p:cNvSpPr txBox="1"/>
          <p:nvPr/>
        </p:nvSpPr>
        <p:spPr>
          <a:xfrm>
            <a:off x="7517001" y="2542840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21AD7862-453D-0F8B-FD43-CA20253B0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10007"/>
              </p:ext>
            </p:extLst>
          </p:nvPr>
        </p:nvGraphicFramePr>
        <p:xfrm>
          <a:off x="8760336" y="1204865"/>
          <a:ext cx="3136291" cy="1041307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136291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49208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7920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Home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Approved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000F772-0DCC-50D1-5D70-C052FA5D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1540853"/>
            <a:ext cx="8082937" cy="2831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866F26-D25F-3255-1926-013C772FF1AF}"/>
              </a:ext>
            </a:extLst>
          </p:cNvPr>
          <p:cNvSpPr/>
          <p:nvPr/>
        </p:nvSpPr>
        <p:spPr>
          <a:xfrm>
            <a:off x="4968114" y="1725518"/>
            <a:ext cx="416686" cy="1286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690693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910E3-E8D1-D04A-FD1E-1B5B92FF8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19EFC1-0278-F7AA-27C7-F76747D76316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59222-4460-D5B5-A31B-5A2DAE137542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revisi</a:t>
            </a:r>
            <a:r>
              <a:rPr lang="en-US" sz="1800" b="1" dirty="0">
                <a:latin typeface="Calibri"/>
                <a:ea typeface="SimSun"/>
              </a:rPr>
              <a:t> PR</a:t>
            </a:r>
          </a:p>
          <a:p>
            <a:r>
              <a:rPr lang="en-US" sz="1800" b="1" dirty="0">
                <a:latin typeface="Calibri"/>
                <a:ea typeface="SimSun"/>
              </a:rPr>
              <a:t>Step 6: Change PR</a:t>
            </a:r>
            <a:endParaRPr lang="en-ID" sz="1800" dirty="0">
              <a:ea typeface="SimSu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DFBD5-0BDB-22BD-6073-E3E9CDA80420}"/>
              </a:ext>
            </a:extLst>
          </p:cNvPr>
          <p:cNvSpPr txBox="1"/>
          <p:nvPr/>
        </p:nvSpPr>
        <p:spPr>
          <a:xfrm>
            <a:off x="7517001" y="2542840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4B1D91D-9C21-B5BD-8E09-32ECC1181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47849"/>
              </p:ext>
            </p:extLst>
          </p:nvPr>
        </p:nvGraphicFramePr>
        <p:xfrm>
          <a:off x="9623630" y="1204865"/>
          <a:ext cx="2272997" cy="1683927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27299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49208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7920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Responsibility: NNA-iProcurement JAT (PO PUSAT)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PR yang </a:t>
                      </a:r>
                      <a:r>
                        <a:rPr lang="en-US" sz="1200" b="1" i="0" u="none" strike="noStrike" noProof="0" dirty="0" err="1">
                          <a:effectLst/>
                          <a:latin typeface="Calibri"/>
                        </a:rPr>
                        <a:t>ingin</a:t>
                      </a: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noProof="0" dirty="0" err="1">
                          <a:effectLst/>
                          <a:latin typeface="Calibri"/>
                        </a:rPr>
                        <a:t>dibuka</a:t>
                      </a:r>
                      <a:endParaRPr lang="en-US" sz="1200" b="1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N &gt; Change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B64A57F-93B3-2624-55D2-EDD82573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73" y="1540853"/>
            <a:ext cx="3200677" cy="4237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AAA009-FDC9-46F8-6B5C-CEABAA9CCFAB}"/>
              </a:ext>
            </a:extLst>
          </p:cNvPr>
          <p:cNvSpPr/>
          <p:nvPr/>
        </p:nvSpPr>
        <p:spPr>
          <a:xfrm>
            <a:off x="458008" y="4163918"/>
            <a:ext cx="2732232" cy="5300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16E8D-275D-D34D-59A3-C04AD13F7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015" y="1851196"/>
            <a:ext cx="5523857" cy="22143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D12CAC-6A4B-A04A-87C2-8BE7419EF628}"/>
              </a:ext>
            </a:extLst>
          </p:cNvPr>
          <p:cNvSpPr/>
          <p:nvPr/>
        </p:nvSpPr>
        <p:spPr>
          <a:xfrm>
            <a:off x="3737116" y="3168145"/>
            <a:ext cx="3387570" cy="1408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A8ECA2-AC43-0D3F-A637-0DA6277E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015" y="4375918"/>
            <a:ext cx="7996922" cy="10066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32BDB2-BE80-5006-E4A5-F78E02BF1284}"/>
              </a:ext>
            </a:extLst>
          </p:cNvPr>
          <p:cNvSpPr/>
          <p:nvPr/>
        </p:nvSpPr>
        <p:spPr>
          <a:xfrm>
            <a:off x="11306002" y="4343979"/>
            <a:ext cx="370032" cy="2678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38858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475B-7CE4-A256-80C4-1A464D29D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18CDA-2767-150B-AF4C-805FCFEA059A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A5BBD-42F1-49DD-107A-AF5A835A126C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revisi</a:t>
            </a:r>
            <a:r>
              <a:rPr lang="en-US" sz="1800" b="1" dirty="0">
                <a:latin typeface="Calibri"/>
                <a:ea typeface="SimSun"/>
              </a:rPr>
              <a:t> PR</a:t>
            </a:r>
          </a:p>
          <a:p>
            <a:r>
              <a:rPr lang="en-US" sz="1800" b="1" dirty="0">
                <a:latin typeface="Calibri"/>
                <a:ea typeface="SimSun"/>
              </a:rPr>
              <a:t>Step 6: Change Quantity PR dan melakukan Approval</a:t>
            </a:r>
            <a:endParaRPr lang="en-ID" sz="1800" dirty="0">
              <a:ea typeface="SimSun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DA6C983-894D-CCAE-C50C-BDF4B3E51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332741"/>
              </p:ext>
            </p:extLst>
          </p:nvPr>
        </p:nvGraphicFramePr>
        <p:xfrm>
          <a:off x="8831150" y="1120027"/>
          <a:ext cx="2272997" cy="1501047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27299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49208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7920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Pada (W) Requisition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Change (B) quantity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 (B) Submit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37133E0-84E3-A201-5658-312B11DC6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88334"/>
            <a:ext cx="8022200" cy="18406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F0FEB-399A-24C9-7299-4572D84C0580}"/>
              </a:ext>
            </a:extLst>
          </p:cNvPr>
          <p:cNvSpPr/>
          <p:nvPr/>
        </p:nvSpPr>
        <p:spPr>
          <a:xfrm>
            <a:off x="2366010" y="2651760"/>
            <a:ext cx="575310" cy="381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10B8E0-6568-9065-31D3-8A35EC1C4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25240"/>
            <a:ext cx="8022200" cy="18406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C9C997-DC31-8370-DD26-9A8847682227}"/>
              </a:ext>
            </a:extLst>
          </p:cNvPr>
          <p:cNvSpPr/>
          <p:nvPr/>
        </p:nvSpPr>
        <p:spPr>
          <a:xfrm>
            <a:off x="7909560" y="3887906"/>
            <a:ext cx="350520" cy="3030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244077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BED72-8E13-DC58-0EAA-CDBF8608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F4CE7-61B1-C643-71AD-B8D76240FCFF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615D0-0448-0297-71A7-ED83CF5FD227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revisi</a:t>
            </a:r>
            <a:r>
              <a:rPr lang="en-US" sz="1800" b="1" dirty="0">
                <a:latin typeface="Calibri"/>
                <a:ea typeface="SimSun"/>
              </a:rPr>
              <a:t> PR</a:t>
            </a:r>
          </a:p>
          <a:p>
            <a:r>
              <a:rPr lang="en-US" sz="1800" b="1" dirty="0">
                <a:latin typeface="Calibri"/>
                <a:ea typeface="SimSun"/>
              </a:rPr>
              <a:t>Step 6: Approve oleh Approver</a:t>
            </a:r>
            <a:endParaRPr lang="en-ID" sz="1800" dirty="0">
              <a:ea typeface="SimSun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A0C9DADE-13E1-EDE2-D9D3-AAE8B8458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48598"/>
              </p:ext>
            </p:extLst>
          </p:nvPr>
        </p:nvGraphicFramePr>
        <p:xfrm>
          <a:off x="8831150" y="1120027"/>
          <a:ext cx="2272997" cy="1041307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27299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49208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7920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Pada (W) Requisition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Approve</a:t>
                      </a:r>
                      <a:endParaRPr lang="en-US" sz="1200" b="1" i="0" u="none" strike="noStrike" noProof="0" dirty="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39234B0-EDA4-1E36-FCD8-CB565E23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23" y="1655835"/>
            <a:ext cx="8092684" cy="3274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9D7FE5-D102-99C1-3E17-86614713C0B9}"/>
              </a:ext>
            </a:extLst>
          </p:cNvPr>
          <p:cNvSpPr/>
          <p:nvPr/>
        </p:nvSpPr>
        <p:spPr>
          <a:xfrm>
            <a:off x="5151120" y="1655835"/>
            <a:ext cx="360680" cy="3355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6365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Copy Order Number</a:t>
            </a:r>
          </a:p>
          <a:p>
            <a:r>
              <a:rPr lang="en-US" sz="1800" b="1" dirty="0">
                <a:latin typeface="Calibri"/>
                <a:ea typeface="SimSun"/>
              </a:rPr>
              <a:t>Step 10: Copy Order Number Dan </a:t>
            </a:r>
            <a:r>
              <a:rPr lang="en-US" sz="1800" b="1" dirty="0" err="1">
                <a:latin typeface="Calibri"/>
                <a:ea typeface="SimSun"/>
              </a:rPr>
              <a:t>Lanjutkan</a:t>
            </a:r>
            <a:r>
              <a:rPr lang="en-US" sz="1800" b="1" dirty="0">
                <a:latin typeface="Calibri"/>
                <a:ea typeface="SimSun"/>
              </a:rPr>
              <a:t> ke FAS untuk Approval PO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72447-066B-48E6-AC2A-964C778A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172"/>
            <a:ext cx="12192000" cy="28863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A4D526B-F1A5-4617-BEF7-FBA1B051A503}"/>
              </a:ext>
            </a:extLst>
          </p:cNvPr>
          <p:cNvSpPr/>
          <p:nvPr/>
        </p:nvSpPr>
        <p:spPr>
          <a:xfrm>
            <a:off x="10965322" y="4701022"/>
            <a:ext cx="911718" cy="20625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6639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7" y="2961788"/>
            <a:ext cx="880463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algn="ctr"/>
            <a:endParaRPr lang="pt-BR" sz="2400" b="1" dirty="0"/>
          </a:p>
          <a:p>
            <a:pPr algn="ctr"/>
            <a:r>
              <a:rPr lang="en-US" sz="1800" b="1" dirty="0">
                <a:latin typeface="Calibri"/>
                <a:ea typeface="SimSun"/>
              </a:rPr>
              <a:t>Perubahan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melakukan </a:t>
            </a:r>
            <a:r>
              <a:rPr lang="en-US" sz="1800" b="1" dirty="0" err="1">
                <a:latin typeface="Calibri"/>
                <a:ea typeface="SimSun"/>
              </a:rPr>
              <a:t>pembatalan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2236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B5F95-464F-FC8F-390A-592F43668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107F7E-A40F-5BB5-5849-E22C9189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215520-11FA-A04C-AEBC-4F2017F6A155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FE5332-EDAF-3217-B61E-055980F1B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962758"/>
              </p:ext>
            </p:extLst>
          </p:nvPr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JATADM01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94DB3DC-4161-352F-4D5E-D37F0931C8E5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D9619D-EEF7-B937-9156-C194F853E37C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B2E06C-7EF1-D357-B62E-6C75CFB15904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7F12AF-D8B1-7121-66E6-5DCB5D5DACEB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F0FA7-F5F1-A64E-30DA-F0D2A1823FF8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pembatalan</a:t>
            </a:r>
            <a:r>
              <a:rPr lang="en-US" sz="1800" b="1" dirty="0">
                <a:latin typeface="Calibri"/>
                <a:ea typeface="SimSun"/>
              </a:rPr>
              <a:t> PR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Requestor </a:t>
            </a:r>
            <a:r>
              <a:rPr lang="en-US" sz="1800" b="1" dirty="0" err="1">
                <a:latin typeface="Calibri"/>
                <a:ea typeface="SimSun"/>
              </a:rPr>
              <a:t>cabang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490170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4C7D1-CD7D-779D-0596-E45C70736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BD51EA-B5E2-C144-1248-AA2618FB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883" y="2079598"/>
            <a:ext cx="4812196" cy="1945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C8A56-2E7B-DDAE-7E8C-9D3F6DED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37688-A147-0737-DC5C-60FD5C4EC174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DCC5C-8F16-3FFF-5C88-F41F49783636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pembatalan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Membuka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DBFDC7-3C9C-FF3C-C607-4442D7CDA888}"/>
              </a:ext>
            </a:extLst>
          </p:cNvPr>
          <p:cNvSpPr/>
          <p:nvPr/>
        </p:nvSpPr>
        <p:spPr>
          <a:xfrm>
            <a:off x="466919" y="5004256"/>
            <a:ext cx="1905647" cy="4350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4AC61-59BC-E6C4-EFEE-791D1A6604B2}"/>
              </a:ext>
            </a:extLst>
          </p:cNvPr>
          <p:cNvSpPr/>
          <p:nvPr/>
        </p:nvSpPr>
        <p:spPr>
          <a:xfrm>
            <a:off x="3081021" y="3429000"/>
            <a:ext cx="391160" cy="152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FAB396-74E3-D22C-2ADC-95388A032443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F9BA78-6C17-0F88-34C2-41E0F41783A7}"/>
              </a:ext>
            </a:extLst>
          </p:cNvPr>
          <p:cNvSpPr/>
          <p:nvPr/>
        </p:nvSpPr>
        <p:spPr>
          <a:xfrm>
            <a:off x="2528494" y="50042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9D8523-19BB-5026-76AF-17E326CFB109}"/>
              </a:ext>
            </a:extLst>
          </p:cNvPr>
          <p:cNvSpPr/>
          <p:nvPr/>
        </p:nvSpPr>
        <p:spPr>
          <a:xfrm>
            <a:off x="3506724" y="3379057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4C49773-9339-1664-77B4-041D05355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701254"/>
              </p:ext>
            </p:extLst>
          </p:nvPr>
        </p:nvGraphicFramePr>
        <p:xfrm>
          <a:off x="8133396" y="2735190"/>
          <a:ext cx="3846444" cy="103727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Oracle iProcurement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Nomor PR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119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0A89D-BC77-3700-54BA-BFDA9BA9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4482BB-C479-2548-1F99-D2462863E537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C4E52-B326-18A7-08D4-586F7E556482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pembatalan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Cancel Requisition 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0F51F-B93F-B76C-0A54-352708C2336D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C556C98-D4F2-A632-7628-3209B8680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59128"/>
              </p:ext>
            </p:extLst>
          </p:nvPr>
        </p:nvGraphicFramePr>
        <p:xfrm>
          <a:off x="8115427" y="1627708"/>
          <a:ext cx="3846444" cy="97631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Requisitions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Cancel Requisitions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isi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 Reason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91682CE-44CB-A0B2-09E1-C4F17652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1540853"/>
            <a:ext cx="7522590" cy="15557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F672A4-802F-0899-B35B-A8B2BCDEC007}"/>
              </a:ext>
            </a:extLst>
          </p:cNvPr>
          <p:cNvSpPr/>
          <p:nvPr/>
        </p:nvSpPr>
        <p:spPr>
          <a:xfrm>
            <a:off x="6704901" y="1947178"/>
            <a:ext cx="716772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6A65B0-C895-2FAC-61E8-E73C2BFB2666}"/>
              </a:ext>
            </a:extLst>
          </p:cNvPr>
          <p:cNvSpPr/>
          <p:nvPr/>
        </p:nvSpPr>
        <p:spPr>
          <a:xfrm>
            <a:off x="7495458" y="1947177"/>
            <a:ext cx="214505" cy="25496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76AA7-0B6A-0C82-9476-FC28E53D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6" y="3935495"/>
            <a:ext cx="7530767" cy="16824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CC8237-8B75-139B-B2C5-E23C32B753AD}"/>
              </a:ext>
            </a:extLst>
          </p:cNvPr>
          <p:cNvSpPr/>
          <p:nvPr/>
        </p:nvSpPr>
        <p:spPr>
          <a:xfrm>
            <a:off x="4183634" y="5020938"/>
            <a:ext cx="876046" cy="37402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5CA972-1F4C-8FD2-46A3-842F837B981F}"/>
              </a:ext>
            </a:extLst>
          </p:cNvPr>
          <p:cNvSpPr/>
          <p:nvPr/>
        </p:nvSpPr>
        <p:spPr>
          <a:xfrm>
            <a:off x="5118131" y="5073748"/>
            <a:ext cx="214505" cy="25496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255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40FEC-F2EA-804C-1102-668DBA5F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6C1B13-5386-BD8A-D41C-9C6DD8FA2666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6490D-EC8A-8C11-7347-41893C9890BF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US" sz="1800" b="1" dirty="0" err="1">
                <a:latin typeface="Calibri"/>
                <a:ea typeface="SimSun"/>
              </a:rPr>
              <a:t>kemudian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pembatalan</a:t>
            </a:r>
            <a:r>
              <a:rPr lang="en-US" sz="1800" b="1" dirty="0">
                <a:latin typeface="Calibri"/>
                <a:ea typeface="SimSun"/>
              </a:rPr>
              <a:t> PR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Cancel Requisition 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2DD05E-2DBC-5798-FD3E-26FEB8A533D0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3143D0D-73AC-FF20-490B-BE52D3A8A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336783"/>
              </p:ext>
            </p:extLst>
          </p:nvPr>
        </p:nvGraphicFramePr>
        <p:xfrm>
          <a:off x="7996236" y="1941184"/>
          <a:ext cx="3846444" cy="70199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Cancel Requisition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Submit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C76CCAA-82FD-73F3-EB46-D2C13278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9" y="1787296"/>
            <a:ext cx="7067847" cy="10372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9F3E28-0171-C2B0-28DB-6ADF0C2F2246}"/>
              </a:ext>
            </a:extLst>
          </p:cNvPr>
          <p:cNvSpPr/>
          <p:nvPr/>
        </p:nvSpPr>
        <p:spPr>
          <a:xfrm>
            <a:off x="7020559" y="1754173"/>
            <a:ext cx="277417" cy="2625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B6CB45-0446-B5B7-0FD1-22759FBF7A9A}"/>
              </a:ext>
            </a:extLst>
          </p:cNvPr>
          <p:cNvSpPr/>
          <p:nvPr/>
        </p:nvSpPr>
        <p:spPr>
          <a:xfrm>
            <a:off x="7350625" y="1784946"/>
            <a:ext cx="262071" cy="23181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0012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7" y="2961788"/>
            <a:ext cx="880463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algn="ctr"/>
            <a:endParaRPr lang="pt-BR" sz="2400" b="1" dirty="0"/>
          </a:p>
          <a:p>
            <a:pPr algn="ctr"/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PR Approved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825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E041D-D6AE-1117-0860-BA582F6F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64E8A8-0939-5D93-34C2-92C9F862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BD8F0-F8DD-FFA9-41CF-BE7A233F1059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3C37C8-9B01-A555-3D79-50585A34E0F9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JATADM01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3A84C92-204B-BB4F-3FFA-36DE83FDC6B9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D4449-A4C1-0784-A3ED-614B2BC95E0E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A5549B-D2BE-975E-5400-899667433D5B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5D4EFA-F899-5C9B-1275-13CBD439E34A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6AF73-9870-5DC4-0356-8DDDF00720FD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Requestor </a:t>
            </a:r>
            <a:r>
              <a:rPr lang="en-US" sz="1800" b="1" dirty="0" err="1">
                <a:latin typeface="Calibri"/>
                <a:ea typeface="SimSun"/>
              </a:rPr>
              <a:t>cabang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5211502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DBDFC-C539-702B-07E3-93FF0D57A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84D9F11-65DD-2666-12BA-DF031D3A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88" y="1949880"/>
            <a:ext cx="4464403" cy="2958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B32CD-6FED-3AE2-A726-E9725BEE7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1071AE-6132-4A76-F789-062737BAA799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8C306-A1A2-F5AA-1133-836ED42EA8A2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Membuka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Iprocurement</a:t>
            </a:r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9116CB-BB21-EFE1-834D-D4FB9E003399}"/>
              </a:ext>
            </a:extLst>
          </p:cNvPr>
          <p:cNvSpPr/>
          <p:nvPr/>
        </p:nvSpPr>
        <p:spPr>
          <a:xfrm>
            <a:off x="466919" y="5004256"/>
            <a:ext cx="1905647" cy="4350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1EB849-7CDE-4C5A-4B3D-2F92F7C716A5}"/>
              </a:ext>
            </a:extLst>
          </p:cNvPr>
          <p:cNvSpPr/>
          <p:nvPr/>
        </p:nvSpPr>
        <p:spPr>
          <a:xfrm>
            <a:off x="3347721" y="3053080"/>
            <a:ext cx="391160" cy="152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C1F648-6B1B-D076-5BE0-B95EBE45D1B5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D62557-940A-DECD-6444-9AB3A581F7FA}"/>
              </a:ext>
            </a:extLst>
          </p:cNvPr>
          <p:cNvSpPr/>
          <p:nvPr/>
        </p:nvSpPr>
        <p:spPr>
          <a:xfrm>
            <a:off x="2528494" y="50042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7A0E16-8B2B-4860-847A-204E35ED288D}"/>
              </a:ext>
            </a:extLst>
          </p:cNvPr>
          <p:cNvSpPr/>
          <p:nvPr/>
        </p:nvSpPr>
        <p:spPr>
          <a:xfrm>
            <a:off x="3810000" y="3003137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0DF7B8E-2654-6EEC-3D3E-FDB57B164D6F}"/>
              </a:ext>
            </a:extLst>
          </p:cNvPr>
          <p:cNvGraphicFramePr>
            <a:graphicFrameLocks noGrp="1"/>
          </p:cNvGraphicFramePr>
          <p:nvPr/>
        </p:nvGraphicFramePr>
        <p:xfrm>
          <a:off x="8133396" y="2735190"/>
          <a:ext cx="3846444" cy="103727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Oracle iProcurement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NNA STORE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84602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699F4-036A-B175-F50D-6C9816233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16B7CF-0A13-71D7-8AE9-2034303C5B3A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2B43D-DFB5-7395-DB26-3AAD3C5111DD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Mencari</a:t>
            </a:r>
            <a:r>
              <a:rPr lang="en-US" sz="1800" b="1" dirty="0">
                <a:latin typeface="Calibri"/>
                <a:ea typeface="SimSun"/>
              </a:rPr>
              <a:t> item </a:t>
            </a:r>
            <a:r>
              <a:rPr lang="en-US" sz="1800" b="1" dirty="0" err="1">
                <a:latin typeface="Calibri"/>
                <a:ea typeface="SimSun"/>
              </a:rPr>
              <a:t>didalam</a:t>
            </a:r>
            <a:r>
              <a:rPr lang="en-US" sz="1800" b="1" dirty="0">
                <a:latin typeface="Calibri"/>
                <a:ea typeface="SimSun"/>
              </a:rPr>
              <a:t> catalog untuk dibuat PR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E772A6-89F5-AEB3-098E-A0D9A9098115}"/>
              </a:ext>
            </a:extLst>
          </p:cNvPr>
          <p:cNvSpPr txBox="1"/>
          <p:nvPr/>
        </p:nvSpPr>
        <p:spPr>
          <a:xfrm>
            <a:off x="8578486" y="1428031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AE99F5B-1AD6-CA8E-4FE3-96E459D7B3A8}"/>
              </a:ext>
            </a:extLst>
          </p:cNvPr>
          <p:cNvGraphicFramePr>
            <a:graphicFrameLocks noGrp="1"/>
          </p:cNvGraphicFramePr>
          <p:nvPr/>
        </p:nvGraphicFramePr>
        <p:xfrm>
          <a:off x="8153134" y="1159487"/>
          <a:ext cx="3846444" cy="158591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Oracle iProcurement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Aksesoris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All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Accesosries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Add to Cart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4BACE6A-C7AB-4A5B-10DA-55AFC03B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2" y="1687851"/>
            <a:ext cx="3685880" cy="2046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3B34C-3A61-D70E-DAC3-D1370C6AB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2" y="3805004"/>
            <a:ext cx="3519342" cy="22882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EC11CF-93A9-546E-19AF-7C5D3E4D0265}"/>
              </a:ext>
            </a:extLst>
          </p:cNvPr>
          <p:cNvSpPr/>
          <p:nvPr/>
        </p:nvSpPr>
        <p:spPr>
          <a:xfrm>
            <a:off x="528321" y="2489200"/>
            <a:ext cx="391160" cy="152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6286A-E5E4-12D5-F4CB-A3B8F56F34A0}"/>
              </a:ext>
            </a:extLst>
          </p:cNvPr>
          <p:cNvSpPr/>
          <p:nvPr/>
        </p:nvSpPr>
        <p:spPr>
          <a:xfrm>
            <a:off x="596900" y="5170148"/>
            <a:ext cx="808990" cy="2210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E00C2F-EC2B-0556-8DFA-4EE50CBEE081}"/>
              </a:ext>
            </a:extLst>
          </p:cNvPr>
          <p:cNvSpPr/>
          <p:nvPr/>
        </p:nvSpPr>
        <p:spPr>
          <a:xfrm>
            <a:off x="976460" y="238540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DC73AD-1FF8-4834-E971-57F7C09BE547}"/>
              </a:ext>
            </a:extLst>
          </p:cNvPr>
          <p:cNvSpPr/>
          <p:nvPr/>
        </p:nvSpPr>
        <p:spPr>
          <a:xfrm>
            <a:off x="1530427" y="510064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DCFD65-ED3C-C5E5-DDC1-F7D55F566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888" y="3102872"/>
            <a:ext cx="4536808" cy="228827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5D0DE35-497C-5038-1495-B9E8585FE141}"/>
              </a:ext>
            </a:extLst>
          </p:cNvPr>
          <p:cNvSpPr/>
          <p:nvPr/>
        </p:nvSpPr>
        <p:spPr>
          <a:xfrm>
            <a:off x="5775960" y="4591169"/>
            <a:ext cx="320040" cy="1332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E32753-3664-5B90-D28F-64B99234CFBE}"/>
              </a:ext>
            </a:extLst>
          </p:cNvPr>
          <p:cNvSpPr/>
          <p:nvPr/>
        </p:nvSpPr>
        <p:spPr>
          <a:xfrm>
            <a:off x="6144666" y="447778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2898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D5364-1319-C5D7-FAF4-A2959B9A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5A4FAC-A461-F78A-4A3F-CDDE820920F3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26661-5A5E-47A9-ACA8-67F16E1A6E27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  <a:r>
              <a:rPr lang="en-ID" sz="1800" b="1" dirty="0">
                <a:latin typeface="Calibri"/>
                <a:ea typeface="SimSun"/>
              </a:rPr>
              <a:t> </a:t>
            </a:r>
          </a:p>
          <a:p>
            <a:r>
              <a:rPr lang="en-ID" sz="1800" b="1" dirty="0">
                <a:latin typeface="Calibri"/>
                <a:ea typeface="SimSun"/>
              </a:rPr>
              <a:t>Step 4: Submit </a:t>
            </a:r>
            <a:r>
              <a:rPr lang="en-ID" sz="1800" b="1" dirty="0" err="1">
                <a:latin typeface="Calibri"/>
                <a:ea typeface="SimSun"/>
              </a:rPr>
              <a:t>Iprocurement</a:t>
            </a:r>
            <a:endParaRPr lang="en-US" sz="1800" b="1" dirty="0">
              <a:latin typeface="Calibri"/>
              <a:ea typeface="SimSu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5C8839-6DD1-2BB9-8763-D0A9E09C6B16}"/>
              </a:ext>
            </a:extLst>
          </p:cNvPr>
          <p:cNvSpPr txBox="1"/>
          <p:nvPr/>
        </p:nvSpPr>
        <p:spPr>
          <a:xfrm>
            <a:off x="7517001" y="2542840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5B407DF-1D05-CD90-11DE-65DE781CB9A4}"/>
              </a:ext>
            </a:extLst>
          </p:cNvPr>
          <p:cNvGraphicFramePr>
            <a:graphicFrameLocks noGrp="1"/>
          </p:cNvGraphicFramePr>
          <p:nvPr/>
        </p:nvGraphicFramePr>
        <p:xfrm>
          <a:off x="7140994" y="2675792"/>
          <a:ext cx="3846444" cy="323303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Shopping Cart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Shopping Cart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Description: HARD DISK EXTERNAL &gt; 1 TB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Justification: 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When do you need these item: 03-Mar-2024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Where do they need to be delivered: HOQ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Quantity: 1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Save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Continue with Checkout  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Submit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8643C4-61E9-FB8A-D565-350C2AA0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96" y="1609027"/>
            <a:ext cx="3596513" cy="2184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1ED4AD-E4F3-90B0-CD2F-E42C499B6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025" y="1634583"/>
            <a:ext cx="7129037" cy="580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431786-D419-6B57-FC94-752A1A9C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96" y="4156857"/>
            <a:ext cx="4810812" cy="1751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F5F10A-C7B3-85DE-8DDD-749F26D33085}"/>
              </a:ext>
            </a:extLst>
          </p:cNvPr>
          <p:cNvSpPr/>
          <p:nvPr/>
        </p:nvSpPr>
        <p:spPr>
          <a:xfrm>
            <a:off x="4800474" y="4407918"/>
            <a:ext cx="250534" cy="1457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530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5D3C84-91EC-FC83-EF8B-241F4BE8921A}"/>
              </a:ext>
            </a:extLst>
          </p:cNvPr>
          <p:cNvSpPr txBox="1"/>
          <p:nvPr/>
        </p:nvSpPr>
        <p:spPr>
          <a:xfrm>
            <a:off x="192422" y="289030"/>
            <a:ext cx="753062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ea typeface="Open Sans"/>
              </a:rPr>
              <a:t>List of Content</a:t>
            </a:r>
            <a:endParaRPr lang="en-US"/>
          </a:p>
        </p:txBody>
      </p:sp>
      <p:sp>
        <p:nvSpPr>
          <p:cNvPr id="5" name="Kotak Teks 1">
            <a:extLst>
              <a:ext uri="{FF2B5EF4-FFF2-40B4-BE49-F238E27FC236}">
                <a16:creationId xmlns:a16="http://schemas.microsoft.com/office/drawing/2014/main" id="{DDA8EC90-8C6E-0CEA-3085-8DF0CF4FC215}"/>
              </a:ext>
            </a:extLst>
          </p:cNvPr>
          <p:cNvSpPr txBox="1"/>
          <p:nvPr/>
        </p:nvSpPr>
        <p:spPr>
          <a:xfrm>
            <a:off x="931666" y="896367"/>
            <a:ext cx="31957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PO</a:t>
            </a:r>
            <a:r>
              <a:rPr lang="id-ID" sz="2000" b="1" dirty="0"/>
              <a:t>-1</a:t>
            </a:r>
            <a:r>
              <a:rPr lang="en-US" sz="2000" b="1" dirty="0"/>
              <a:t>1</a:t>
            </a:r>
            <a:r>
              <a:rPr lang="id-ID" sz="2000" b="1" dirty="0"/>
              <a:t>: Proses P</a:t>
            </a:r>
            <a:r>
              <a:rPr lang="en-US" sz="2000" b="1" dirty="0" err="1"/>
              <a:t>urchase</a:t>
            </a:r>
            <a:r>
              <a:rPr lang="en-US" sz="2000" b="1" dirty="0"/>
              <a:t> Requisition Rokok</a:t>
            </a:r>
            <a:endParaRPr lang="id-ID" sz="2000" b="1" dirty="0"/>
          </a:p>
        </p:txBody>
      </p:sp>
      <p:sp>
        <p:nvSpPr>
          <p:cNvPr id="11" name="Kotak Teks 1">
            <a:extLst>
              <a:ext uri="{FF2B5EF4-FFF2-40B4-BE49-F238E27FC236}">
                <a16:creationId xmlns:a16="http://schemas.microsoft.com/office/drawing/2014/main" id="{33B99B8A-93BA-EA65-55F6-CE50D47ECE96}"/>
              </a:ext>
            </a:extLst>
          </p:cNvPr>
          <p:cNvSpPr txBox="1"/>
          <p:nvPr/>
        </p:nvSpPr>
        <p:spPr>
          <a:xfrm>
            <a:off x="4394726" y="852899"/>
            <a:ext cx="319576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PO-16: Purchase Requisition Cabang/Pusat </a:t>
            </a:r>
            <a:r>
              <a:rPr lang="en-US" sz="2000" b="1" dirty="0" err="1"/>
              <a:t>melalui</a:t>
            </a:r>
            <a:r>
              <a:rPr lang="en-US" sz="2000" b="1" dirty="0"/>
              <a:t> iProcurement</a:t>
            </a:r>
            <a:endParaRPr lang="id-ID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5FDA2-C47E-2934-CC18-B9E0A1A36539}"/>
              </a:ext>
            </a:extLst>
          </p:cNvPr>
          <p:cNvSpPr txBox="1"/>
          <p:nvPr/>
        </p:nvSpPr>
        <p:spPr>
          <a:xfrm>
            <a:off x="7857788" y="852899"/>
            <a:ext cx="31984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PO-17: Purchase Requisition Pusat </a:t>
            </a:r>
            <a:r>
              <a:rPr lang="en-US" sz="2000" b="1" dirty="0" err="1"/>
              <a:t>melalui</a:t>
            </a:r>
            <a:r>
              <a:rPr lang="en-US" sz="2000" b="1" dirty="0"/>
              <a:t> EBS oleh GA dan IT (SPA / SPB)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7136AA-BE5D-FCC3-F054-DC4C88183019}"/>
              </a:ext>
            </a:extLst>
          </p:cNvPr>
          <p:cNvSpPr/>
          <p:nvPr/>
        </p:nvSpPr>
        <p:spPr>
          <a:xfrm>
            <a:off x="936458" y="2179721"/>
            <a:ext cx="3198394" cy="37297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ea typeface="+mn-lt"/>
                <a:cs typeface="+mn-lt"/>
              </a:rPr>
              <a:t>Pada proses ini admin DC </a:t>
            </a:r>
            <a:r>
              <a:rPr lang="en-US" dirty="0" err="1">
                <a:ea typeface="+mn-lt"/>
                <a:cs typeface="+mn-lt"/>
              </a:rPr>
              <a:t>membuat</a:t>
            </a:r>
            <a:r>
              <a:rPr lang="en-US" dirty="0">
                <a:ea typeface="+mn-lt"/>
                <a:cs typeface="+mn-lt"/>
              </a:rPr>
              <a:t> purchase requisition </a:t>
            </a:r>
            <a:r>
              <a:rPr lang="en-US" dirty="0" err="1">
                <a:ea typeface="+mn-lt"/>
                <a:cs typeface="+mn-lt"/>
              </a:rPr>
              <a:t>dengan</a:t>
            </a:r>
            <a:r>
              <a:rPr lang="en-US" dirty="0">
                <a:ea typeface="+mn-lt"/>
                <a:cs typeface="+mn-lt"/>
              </a:rPr>
              <a:t> item rokok pada EBS </a:t>
            </a:r>
            <a:r>
              <a:rPr lang="en-US" dirty="0" err="1">
                <a:ea typeface="+mn-lt"/>
                <a:cs typeface="+mn-lt"/>
              </a:rPr>
              <a:t>lalu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melalui</a:t>
            </a:r>
            <a:r>
              <a:rPr lang="en-US" dirty="0">
                <a:ea typeface="+mn-lt"/>
                <a:cs typeface="+mn-lt"/>
              </a:rPr>
              <a:t> proses approval </a:t>
            </a:r>
            <a:r>
              <a:rPr lang="en-US" dirty="0" err="1">
                <a:ea typeface="+mn-lt"/>
                <a:cs typeface="+mn-lt"/>
              </a:rPr>
              <a:t>hingga</a:t>
            </a:r>
            <a:r>
              <a:rPr lang="en-US" dirty="0">
                <a:ea typeface="+mn-lt"/>
                <a:cs typeface="+mn-lt"/>
              </a:rPr>
              <a:t> PR </a:t>
            </a:r>
            <a:r>
              <a:rPr lang="en-US" dirty="0" err="1">
                <a:ea typeface="+mn-lt"/>
                <a:cs typeface="+mn-lt"/>
              </a:rPr>
              <a:t>dinyatakan</a:t>
            </a:r>
            <a:r>
              <a:rPr lang="en-US" dirty="0">
                <a:ea typeface="+mn-lt"/>
                <a:cs typeface="+mn-lt"/>
              </a:rPr>
              <a:t> approved 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1C58EE-25A9-756F-C03E-FA63842C965B}"/>
              </a:ext>
            </a:extLst>
          </p:cNvPr>
          <p:cNvSpPr/>
          <p:nvPr/>
        </p:nvSpPr>
        <p:spPr>
          <a:xfrm>
            <a:off x="4395537" y="2179721"/>
            <a:ext cx="3198394" cy="37297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ea typeface="+mn-lt"/>
                <a:cs typeface="+mn-lt"/>
              </a:rPr>
              <a:t>Pada proses ini, user melakukan </a:t>
            </a:r>
            <a:r>
              <a:rPr lang="en-US" dirty="0" err="1">
                <a:ea typeface="+mn-lt"/>
                <a:cs typeface="+mn-lt"/>
              </a:rPr>
              <a:t>pembuatan</a:t>
            </a:r>
            <a:r>
              <a:rPr lang="en-US" dirty="0">
                <a:ea typeface="+mn-lt"/>
                <a:cs typeface="+mn-lt"/>
              </a:rPr>
              <a:t> purchase requisition </a:t>
            </a:r>
            <a:r>
              <a:rPr lang="en-US" dirty="0" err="1">
                <a:ea typeface="+mn-lt"/>
                <a:cs typeface="+mn-lt"/>
              </a:rPr>
              <a:t>melalui</a:t>
            </a:r>
            <a:r>
              <a:rPr lang="en-US" dirty="0">
                <a:ea typeface="+mn-lt"/>
                <a:cs typeface="+mn-lt"/>
              </a:rPr>
              <a:t> iProcurement, baik untuk requester cabang atau </a:t>
            </a:r>
            <a:r>
              <a:rPr lang="en-US" dirty="0" err="1">
                <a:ea typeface="+mn-lt"/>
                <a:cs typeface="+mn-lt"/>
              </a:rPr>
              <a:t>pusat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Notes: </a:t>
            </a:r>
          </a:p>
          <a:p>
            <a:r>
              <a:rPr lang="en-US" dirty="0" err="1">
                <a:ea typeface="+mn-lt"/>
                <a:cs typeface="+mn-lt"/>
              </a:rPr>
              <a:t>Khusus</a:t>
            </a:r>
            <a:r>
              <a:rPr lang="en-US" dirty="0">
                <a:ea typeface="+mn-lt"/>
                <a:cs typeface="+mn-lt"/>
              </a:rPr>
              <a:t> untuk </a:t>
            </a:r>
            <a:r>
              <a:rPr lang="en-US" dirty="0" err="1">
                <a:ea typeface="+mn-lt"/>
                <a:cs typeface="+mn-lt"/>
              </a:rPr>
              <a:t>pembelian</a:t>
            </a:r>
            <a:r>
              <a:rPr lang="en-US" dirty="0">
                <a:ea typeface="+mn-lt"/>
                <a:cs typeface="+mn-lt"/>
              </a:rPr>
              <a:t> PO cabang, </a:t>
            </a:r>
            <a:r>
              <a:rPr lang="en-US" dirty="0" err="1">
                <a:ea typeface="+mn-lt"/>
                <a:cs typeface="+mn-lt"/>
              </a:rPr>
              <a:t>tim</a:t>
            </a:r>
            <a:r>
              <a:rPr lang="en-US" dirty="0">
                <a:ea typeface="+mn-lt"/>
                <a:cs typeface="+mn-lt"/>
              </a:rPr>
              <a:t> Procurement </a:t>
            </a:r>
            <a:r>
              <a:rPr lang="en-US" dirty="0" err="1">
                <a:ea typeface="+mn-lt"/>
                <a:cs typeface="+mn-lt"/>
              </a:rPr>
              <a:t>pusat</a:t>
            </a:r>
            <a:r>
              <a:rPr lang="en-US" dirty="0">
                <a:ea typeface="+mn-lt"/>
                <a:cs typeface="+mn-lt"/>
              </a:rPr>
              <a:t> harus </a:t>
            </a:r>
            <a:r>
              <a:rPr lang="en-US" dirty="0" err="1">
                <a:ea typeface="+mn-lt"/>
                <a:cs typeface="+mn-lt"/>
              </a:rPr>
              <a:t>menyiapkan</a:t>
            </a:r>
            <a:r>
              <a:rPr lang="en-US" dirty="0">
                <a:ea typeface="+mn-lt"/>
                <a:cs typeface="+mn-lt"/>
              </a:rPr>
              <a:t> GBPA </a:t>
            </a:r>
            <a:r>
              <a:rPr lang="en-US" dirty="0" err="1">
                <a:ea typeface="+mn-lt"/>
                <a:cs typeface="+mn-lt"/>
              </a:rPr>
              <a:t>terlebih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dahulu</a:t>
            </a:r>
            <a:r>
              <a:rPr lang="en-US" dirty="0">
                <a:ea typeface="+mn-lt"/>
                <a:cs typeface="+mn-lt"/>
              </a:rPr>
              <a:t> atas vendor yang 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digunakan</a:t>
            </a:r>
            <a:r>
              <a:rPr lang="en-US" dirty="0">
                <a:ea typeface="+mn-lt"/>
                <a:cs typeface="+mn-lt"/>
              </a:rPr>
              <a:t> oleh cabang.</a:t>
            </a:r>
            <a:endParaRPr lang="en-US" dirty="0"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7C3FA5-F673-C772-B3D2-7CEC10741C83}"/>
              </a:ext>
            </a:extLst>
          </p:cNvPr>
          <p:cNvSpPr/>
          <p:nvPr/>
        </p:nvSpPr>
        <p:spPr>
          <a:xfrm>
            <a:off x="7854615" y="2179720"/>
            <a:ext cx="3198394" cy="37297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ea typeface="+mn-lt"/>
                <a:cs typeface="+mn-lt"/>
              </a:rPr>
              <a:t>Pada proses ini PR </a:t>
            </a:r>
            <a:r>
              <a:rPr lang="en-US" dirty="0" err="1">
                <a:ea typeface="+mn-lt"/>
                <a:cs typeface="+mn-lt"/>
              </a:rPr>
              <a:t>akan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terbentuk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secara</a:t>
            </a:r>
            <a:r>
              <a:rPr lang="en-US" dirty="0">
                <a:ea typeface="+mn-lt"/>
                <a:cs typeface="+mn-lt"/>
              </a:rPr>
              <a:t> otomatis </a:t>
            </a:r>
            <a:r>
              <a:rPr lang="en-US" dirty="0" err="1">
                <a:ea typeface="+mn-lt"/>
                <a:cs typeface="+mn-lt"/>
              </a:rPr>
              <a:t>melalui</a:t>
            </a:r>
            <a:r>
              <a:rPr lang="en-US" dirty="0">
                <a:ea typeface="+mn-lt"/>
                <a:cs typeface="+mn-lt"/>
              </a:rPr>
              <a:t> form SPB / SPA 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GA dan IT 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membuat</a:t>
            </a:r>
            <a:r>
              <a:rPr lang="en-US" dirty="0">
                <a:ea typeface="+mn-lt"/>
                <a:cs typeface="+mn-lt"/>
              </a:rPr>
              <a:t> purchase requisition pada EBS </a:t>
            </a:r>
            <a:r>
              <a:rPr lang="en-US" dirty="0" err="1">
                <a:ea typeface="+mn-lt"/>
                <a:cs typeface="+mn-lt"/>
              </a:rPr>
              <a:t>secara</a:t>
            </a:r>
            <a:r>
              <a:rPr lang="en-US" dirty="0">
                <a:ea typeface="+mn-lt"/>
                <a:cs typeface="+mn-lt"/>
              </a:rPr>
              <a:t> langsung, </a:t>
            </a:r>
            <a:r>
              <a:rPr lang="en-US" dirty="0" err="1">
                <a:ea typeface="+mn-lt"/>
                <a:cs typeface="+mn-lt"/>
              </a:rPr>
              <a:t>lalu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melalui</a:t>
            </a:r>
            <a:r>
              <a:rPr lang="en-US" dirty="0">
                <a:ea typeface="+mn-lt"/>
                <a:cs typeface="+mn-lt"/>
              </a:rPr>
              <a:t> proses approval </a:t>
            </a:r>
            <a:r>
              <a:rPr lang="en-US" dirty="0" err="1">
                <a:ea typeface="+mn-lt"/>
                <a:cs typeface="+mn-lt"/>
              </a:rPr>
              <a:t>hingga</a:t>
            </a:r>
            <a:r>
              <a:rPr lang="en-US" dirty="0">
                <a:ea typeface="+mn-lt"/>
                <a:cs typeface="+mn-lt"/>
              </a:rPr>
              <a:t> PR </a:t>
            </a:r>
            <a:r>
              <a:rPr lang="en-US" dirty="0" err="1">
                <a:ea typeface="+mn-lt"/>
                <a:cs typeface="+mn-lt"/>
              </a:rPr>
              <a:t>dinyatakan</a:t>
            </a:r>
            <a:r>
              <a:rPr lang="en-US" dirty="0">
                <a:ea typeface="+mn-lt"/>
                <a:cs typeface="+mn-lt"/>
              </a:rPr>
              <a:t> approved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219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PO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11: Login to Oracle Application FAS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88D15-FE5A-4198-A2A5-7B019160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958"/>
            <a:ext cx="10200640" cy="350528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59CDEA-E504-443B-B1A1-8A9E448DC40A}"/>
              </a:ext>
            </a:extLst>
          </p:cNvPr>
          <p:cNvGraphicFramePr>
            <a:graphicFrameLocks noGrp="1"/>
          </p:cNvGraphicFramePr>
          <p:nvPr/>
        </p:nvGraphicFramePr>
        <p:xfrm>
          <a:off x="8083974" y="1018362"/>
          <a:ext cx="4108026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108026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JATFAS01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6C3E431-DF36-4B3A-B675-C4253E8C63EA}"/>
              </a:ext>
            </a:extLst>
          </p:cNvPr>
          <p:cNvSpPr/>
          <p:nvPr/>
        </p:nvSpPr>
        <p:spPr>
          <a:xfrm>
            <a:off x="4033520" y="3734592"/>
            <a:ext cx="1879600" cy="4411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CB633-C813-49B3-815D-B01EF807534D}"/>
              </a:ext>
            </a:extLst>
          </p:cNvPr>
          <p:cNvSpPr/>
          <p:nvPr/>
        </p:nvSpPr>
        <p:spPr>
          <a:xfrm>
            <a:off x="4040294" y="4232214"/>
            <a:ext cx="1879600" cy="4411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FDCCFD-335F-418B-A188-F55900C8DB9C}"/>
              </a:ext>
            </a:extLst>
          </p:cNvPr>
          <p:cNvSpPr/>
          <p:nvPr/>
        </p:nvSpPr>
        <p:spPr>
          <a:xfrm>
            <a:off x="4399390" y="4759304"/>
            <a:ext cx="487570" cy="2902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941821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CEE68-9D08-D026-15CD-25C98B7D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60F13D-4F03-59B9-D34A-113862109C30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50CE9-0183-1CEB-3B50-ECDA13455373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</a:p>
          <a:p>
            <a:r>
              <a:rPr lang="en-US" sz="1800" b="1" dirty="0">
                <a:latin typeface="Calibri"/>
                <a:ea typeface="SimSun"/>
              </a:rPr>
              <a:t>Step 5: Approve PR</a:t>
            </a:r>
            <a:endParaRPr lang="en-ID" sz="1800" dirty="0">
              <a:ea typeface="SimSu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C6108C-CD5D-6CA4-49A4-A377A5F6DA82}"/>
              </a:ext>
            </a:extLst>
          </p:cNvPr>
          <p:cNvSpPr txBox="1"/>
          <p:nvPr/>
        </p:nvSpPr>
        <p:spPr>
          <a:xfrm>
            <a:off x="7517001" y="2542840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87062-B47B-9406-6B41-2F1E785FE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675367"/>
              </p:ext>
            </p:extLst>
          </p:nvPr>
        </p:nvGraphicFramePr>
        <p:xfrm>
          <a:off x="8760336" y="1204865"/>
          <a:ext cx="3136291" cy="1165767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136291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49208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7920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Home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Select PR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melalui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worklist 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Approved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C902BA6-3BA5-CF9C-C493-E4AA8C171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73" y="1725518"/>
            <a:ext cx="8082937" cy="28316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D403C8-3F4D-2B85-DCE9-8C498647BD9D}"/>
              </a:ext>
            </a:extLst>
          </p:cNvPr>
          <p:cNvSpPr/>
          <p:nvPr/>
        </p:nvSpPr>
        <p:spPr>
          <a:xfrm>
            <a:off x="5071746" y="1913164"/>
            <a:ext cx="416686" cy="1286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86456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CEE68-9D08-D026-15CD-25C98B7D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7CB4E-83CF-4E75-96B7-72D500FA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7" y="2259945"/>
            <a:ext cx="9431208" cy="31711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0F13D-4F03-59B9-D34A-113862109C30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50CE9-0183-1CEB-3B50-ECDA13455373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Approved </a:t>
            </a:r>
          </a:p>
          <a:p>
            <a:r>
              <a:rPr lang="en-US" sz="1800" b="1" dirty="0">
                <a:latin typeface="Calibri"/>
                <a:ea typeface="SimSun"/>
              </a:rPr>
              <a:t>Step 5: PR yang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di approve </a:t>
            </a:r>
            <a:r>
              <a:rPr lang="en-US" sz="1800" b="1" dirty="0" err="1">
                <a:latin typeface="Calibri"/>
                <a:ea typeface="SimSun"/>
              </a:rPr>
              <a:t>terbuat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nomor</a:t>
            </a:r>
            <a:r>
              <a:rPr lang="en-US" sz="1800" b="1" dirty="0">
                <a:latin typeface="Calibri"/>
                <a:ea typeface="SimSun"/>
              </a:rPr>
              <a:t> order number </a:t>
            </a:r>
            <a:r>
              <a:rPr lang="en-US" sz="1800" b="1" dirty="0" err="1">
                <a:latin typeface="Calibri"/>
                <a:ea typeface="SimSun"/>
              </a:rPr>
              <a:t>secara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otomatis</a:t>
            </a:r>
            <a:endParaRPr lang="en-ID" sz="1800" dirty="0">
              <a:ea typeface="SimSu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C6108C-CD5D-6CA4-49A4-A377A5F6DA82}"/>
              </a:ext>
            </a:extLst>
          </p:cNvPr>
          <p:cNvSpPr txBox="1"/>
          <p:nvPr/>
        </p:nvSpPr>
        <p:spPr>
          <a:xfrm>
            <a:off x="7517001" y="2542840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87062-B47B-9406-6B41-2F1E785FE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752994"/>
              </p:ext>
            </p:extLst>
          </p:nvPr>
        </p:nvGraphicFramePr>
        <p:xfrm>
          <a:off x="9623630" y="1204865"/>
          <a:ext cx="2272997" cy="1807276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27299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386344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420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Home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Select PR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melalui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worklist 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Approved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7D403C8-3F4D-2B85-DCE9-8C498647BD9D}"/>
              </a:ext>
            </a:extLst>
          </p:cNvPr>
          <p:cNvSpPr/>
          <p:nvPr/>
        </p:nvSpPr>
        <p:spPr>
          <a:xfrm>
            <a:off x="8624570" y="3990535"/>
            <a:ext cx="577301" cy="8862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070361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7" y="2961788"/>
            <a:ext cx="880463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algn="ctr"/>
            <a:endParaRPr lang="pt-BR" sz="2400" b="1" dirty="0"/>
          </a:p>
          <a:p>
            <a:pPr algn="ctr"/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PR Reject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6229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D52AD-1A5C-F1AF-2CAC-7E369D89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ABCC49-EF8F-46E4-41F6-B9BF47EF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2D4626-B394-ED13-07CB-71377B7FE4BE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EA163B-EEA2-87AC-EA16-82EB0D001F4F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JATADM01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CB57D3A-5B96-7CD3-C541-4B196D432CA5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4FFA8C-E2FD-B1C8-58A7-DC5FD68EF331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CE1E50-5283-4672-305E-A3BFE8CD540C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5C3F3D-857C-2746-A710-FA904B1030AE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5C0C1-2B4A-A08E-280A-0F6CAB3F80C6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-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Rejected 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Requestor </a:t>
            </a:r>
            <a:r>
              <a:rPr lang="en-US" sz="1800" b="1" dirty="0" err="1">
                <a:latin typeface="Calibri"/>
                <a:ea typeface="SimSun"/>
              </a:rPr>
              <a:t>cabang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176710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956F3-2418-1B7A-1C1C-8D1824470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79B788-FB91-4B12-C1F8-E11DC7C0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88" y="1949880"/>
            <a:ext cx="4464403" cy="2958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3625E9-955F-DB19-BCCD-03DC046B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CB946-502B-5E57-FD6F-B0810260990D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5653E-DE46-E668-4558-1FAE5539F581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Rejected 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Membuka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Iprocurement</a:t>
            </a:r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D63554-5286-4555-C0A1-E8052C957FDA}"/>
              </a:ext>
            </a:extLst>
          </p:cNvPr>
          <p:cNvSpPr/>
          <p:nvPr/>
        </p:nvSpPr>
        <p:spPr>
          <a:xfrm>
            <a:off x="466919" y="5004256"/>
            <a:ext cx="1905647" cy="4350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1D2DE7-705C-9D8E-A774-F6D239B3F520}"/>
              </a:ext>
            </a:extLst>
          </p:cNvPr>
          <p:cNvSpPr/>
          <p:nvPr/>
        </p:nvSpPr>
        <p:spPr>
          <a:xfrm>
            <a:off x="3347721" y="3053080"/>
            <a:ext cx="391160" cy="152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BD0F50-4DA7-B47C-F3BC-446450B8CFD9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F0D9E0-5649-76B6-114B-12D856D8D6BD}"/>
              </a:ext>
            </a:extLst>
          </p:cNvPr>
          <p:cNvSpPr/>
          <p:nvPr/>
        </p:nvSpPr>
        <p:spPr>
          <a:xfrm>
            <a:off x="2528494" y="50042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640B6B-4B84-F901-602D-5B88D81DFC79}"/>
              </a:ext>
            </a:extLst>
          </p:cNvPr>
          <p:cNvSpPr/>
          <p:nvPr/>
        </p:nvSpPr>
        <p:spPr>
          <a:xfrm>
            <a:off x="3810000" y="3003137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3140A4E-A782-F357-EEEC-3F202D4CBB38}"/>
              </a:ext>
            </a:extLst>
          </p:cNvPr>
          <p:cNvGraphicFramePr>
            <a:graphicFrameLocks noGrp="1"/>
          </p:cNvGraphicFramePr>
          <p:nvPr/>
        </p:nvGraphicFramePr>
        <p:xfrm>
          <a:off x="8133396" y="2735190"/>
          <a:ext cx="3846444" cy="103727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Oracle iProcurement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NNA STORE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68733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30FD-CC59-03C3-2087-039C54FD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75F3D-AC05-DFB0-E82B-912A58C99C82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BF2BB-F040-364C-3BD3-846572185A75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Rejected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Mencari</a:t>
            </a:r>
            <a:r>
              <a:rPr lang="en-US" sz="1800" b="1" dirty="0">
                <a:latin typeface="Calibri"/>
                <a:ea typeface="SimSun"/>
              </a:rPr>
              <a:t> item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A9B09B-20BC-E97E-1EA1-63A9AAAA2A19}"/>
              </a:ext>
            </a:extLst>
          </p:cNvPr>
          <p:cNvSpPr txBox="1"/>
          <p:nvPr/>
        </p:nvSpPr>
        <p:spPr>
          <a:xfrm>
            <a:off x="8578486" y="1428031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C4D8E7C-B8EE-1E14-F7FE-DAD91D6AFEB2}"/>
              </a:ext>
            </a:extLst>
          </p:cNvPr>
          <p:cNvGraphicFramePr>
            <a:graphicFrameLocks noGrp="1"/>
          </p:cNvGraphicFramePr>
          <p:nvPr/>
        </p:nvGraphicFramePr>
        <p:xfrm>
          <a:off x="8153134" y="1159487"/>
          <a:ext cx="3846444" cy="158591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Oracle iProcurement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Aksesoris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All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Accesosries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Add to Cart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7EDA407-CAE4-35F0-D0B4-2F244C75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2" y="1687851"/>
            <a:ext cx="3685880" cy="2046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7B721E-2E7D-D7E9-C1F0-F22740DD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2" y="3805004"/>
            <a:ext cx="3519342" cy="22882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2464D3-D156-12BC-1657-DC357B5154A0}"/>
              </a:ext>
            </a:extLst>
          </p:cNvPr>
          <p:cNvSpPr/>
          <p:nvPr/>
        </p:nvSpPr>
        <p:spPr>
          <a:xfrm>
            <a:off x="528321" y="2489200"/>
            <a:ext cx="391160" cy="152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185338-943A-5737-32F2-23236857E672}"/>
              </a:ext>
            </a:extLst>
          </p:cNvPr>
          <p:cNvSpPr/>
          <p:nvPr/>
        </p:nvSpPr>
        <p:spPr>
          <a:xfrm>
            <a:off x="596900" y="5170148"/>
            <a:ext cx="808990" cy="2210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D90CDD-696F-75AA-B0CA-740BDC5F689C}"/>
              </a:ext>
            </a:extLst>
          </p:cNvPr>
          <p:cNvSpPr/>
          <p:nvPr/>
        </p:nvSpPr>
        <p:spPr>
          <a:xfrm>
            <a:off x="976460" y="238540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5C4252-50E5-2B9E-EF6B-30E4476950DA}"/>
              </a:ext>
            </a:extLst>
          </p:cNvPr>
          <p:cNvSpPr/>
          <p:nvPr/>
        </p:nvSpPr>
        <p:spPr>
          <a:xfrm>
            <a:off x="1530427" y="510064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C49F2D-D5C5-D3C8-FB3F-E95FCF8D0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888" y="3102872"/>
            <a:ext cx="4536808" cy="228827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08DF12-DD2B-ADEE-3DFC-2CDB94F33FA1}"/>
              </a:ext>
            </a:extLst>
          </p:cNvPr>
          <p:cNvSpPr/>
          <p:nvPr/>
        </p:nvSpPr>
        <p:spPr>
          <a:xfrm>
            <a:off x="5775960" y="4591169"/>
            <a:ext cx="320040" cy="1332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0A37B2-32EA-919F-34E8-BFE1C5AFB04B}"/>
              </a:ext>
            </a:extLst>
          </p:cNvPr>
          <p:cNvSpPr/>
          <p:nvPr/>
        </p:nvSpPr>
        <p:spPr>
          <a:xfrm>
            <a:off x="6144666" y="447778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9498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46ADD-AA5D-AD4A-33EA-4D4980E8E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1F4BB9-A1FB-093C-73D2-9D4A563E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97" y="4275774"/>
            <a:ext cx="6188884" cy="1516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F6C52-2A81-7A0A-0F73-AE9363E40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21" y="1540853"/>
            <a:ext cx="6065958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044333-3D06-3738-A15B-51D4B8416BEB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96B39-E4D1-583E-60AA-A6E5FD4096D9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Rejected </a:t>
            </a:r>
            <a:r>
              <a:rPr lang="en-ID" sz="1800" b="1" dirty="0">
                <a:latin typeface="Calibri"/>
                <a:ea typeface="SimSun"/>
              </a:rPr>
              <a:t> </a:t>
            </a:r>
          </a:p>
          <a:p>
            <a:r>
              <a:rPr lang="en-ID" sz="1800" b="1" dirty="0">
                <a:latin typeface="Calibri"/>
                <a:ea typeface="SimSun"/>
              </a:rPr>
              <a:t>Step 4: Submit </a:t>
            </a:r>
            <a:r>
              <a:rPr lang="en-ID" sz="1800" b="1" dirty="0" err="1">
                <a:latin typeface="Calibri"/>
                <a:ea typeface="SimSun"/>
              </a:rPr>
              <a:t>Iprocurement</a:t>
            </a:r>
            <a:endParaRPr lang="en-US" sz="1800" b="1" dirty="0">
              <a:latin typeface="Calibri"/>
              <a:ea typeface="SimSu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CACC5E-92DB-29CF-98B6-787BA0CC7852}"/>
              </a:ext>
            </a:extLst>
          </p:cNvPr>
          <p:cNvSpPr txBox="1"/>
          <p:nvPr/>
        </p:nvSpPr>
        <p:spPr>
          <a:xfrm>
            <a:off x="7517001" y="2542840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36A6D8E0-4507-975B-7E40-65D918F86B35}"/>
              </a:ext>
            </a:extLst>
          </p:cNvPr>
          <p:cNvGraphicFramePr>
            <a:graphicFrameLocks noGrp="1"/>
          </p:cNvGraphicFramePr>
          <p:nvPr/>
        </p:nvGraphicFramePr>
        <p:xfrm>
          <a:off x="7140994" y="2675792"/>
          <a:ext cx="3846444" cy="323303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Shopping Cart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Shopping Cart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Description: HARD DISK EXTERNAL &gt; 1 TB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Justification: 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When do you need these item: 03-Mar-2024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Where do they need to be delivered: HOQ</a:t>
                      </a:r>
                    </a:p>
                    <a:p>
                      <a:pPr marL="171450" marR="0" lvl="0" indent="-17145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Quantity: 1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Save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Continue with Checkout  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Submit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35609195-C24B-31CD-227E-37BACF4F4B40}"/>
              </a:ext>
            </a:extLst>
          </p:cNvPr>
          <p:cNvSpPr/>
          <p:nvPr/>
        </p:nvSpPr>
        <p:spPr>
          <a:xfrm>
            <a:off x="6096000" y="4672102"/>
            <a:ext cx="333081" cy="1315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A6099-2525-0E0C-E9AE-C55E7BE2E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96" y="1557168"/>
            <a:ext cx="3462657" cy="22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797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905EE-5C11-5BA1-4285-2F1BC396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0A116-D728-75A5-AEE5-5780DDBBF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73" y="1725519"/>
            <a:ext cx="7693487" cy="2054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E56B01-56EA-7E17-1255-4065462E69A2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F32B4-62D8-6A42-552A-44FDDB356C64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- PR Rejected </a:t>
            </a:r>
          </a:p>
          <a:p>
            <a:r>
              <a:rPr lang="en-US" sz="1800" b="1" dirty="0">
                <a:latin typeface="Calibri"/>
                <a:ea typeface="SimSun"/>
              </a:rPr>
              <a:t>Step 5: Rejected</a:t>
            </a:r>
            <a:endParaRPr lang="en-ID" sz="1800" dirty="0">
              <a:ea typeface="SimSu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BDEF9B-ACD2-63D8-AF4F-3F8C45DD569A}"/>
              </a:ext>
            </a:extLst>
          </p:cNvPr>
          <p:cNvSpPr txBox="1"/>
          <p:nvPr/>
        </p:nvSpPr>
        <p:spPr>
          <a:xfrm>
            <a:off x="7517001" y="2542840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8607C36-F5C7-496F-DE69-64445E5DF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631582"/>
              </p:ext>
            </p:extLst>
          </p:nvPr>
        </p:nvGraphicFramePr>
        <p:xfrm>
          <a:off x="8760336" y="1204865"/>
          <a:ext cx="3136291" cy="1041307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136291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49208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7920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(N) &gt; Home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Rejected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D9CE845-B4AC-512E-CF9B-9943E27AB762}"/>
              </a:ext>
            </a:extLst>
          </p:cNvPr>
          <p:cNvSpPr/>
          <p:nvPr/>
        </p:nvSpPr>
        <p:spPr>
          <a:xfrm>
            <a:off x="6315330" y="1860701"/>
            <a:ext cx="416686" cy="1286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D4F18-3E8F-DAEA-129D-F759408B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3" y="4175152"/>
            <a:ext cx="11221039" cy="15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897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7" y="2961788"/>
            <a:ext cx="880463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algn="ctr"/>
            <a:endParaRPr lang="pt-BR" sz="2400" b="1" dirty="0"/>
          </a:p>
          <a:p>
            <a:pPr algn="ctr"/>
            <a:r>
              <a:rPr lang="en-US" sz="1800" b="1" dirty="0">
                <a:latin typeface="Calibri"/>
                <a:ea typeface="SimSun"/>
              </a:rPr>
              <a:t>Reminder PR Approval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6888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17709-3424-EAB6-145F-30F3082F3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E385F8-F774-3176-BD30-C5630A60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BFD894-7F85-EA6B-3475-396C0CD46D38}"/>
              </a:ext>
            </a:extLst>
          </p:cNvPr>
          <p:cNvSpPr txBox="1"/>
          <p:nvPr/>
        </p:nvSpPr>
        <p:spPr>
          <a:xfrm>
            <a:off x="192422" y="289030"/>
            <a:ext cx="92343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3C2CFE-78D3-51BF-1049-68F43D10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547470"/>
              </p:ext>
            </p:extLst>
          </p:nvPr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JATFAS01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E086BEB-09C8-0992-1EFE-71F815544C25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1CF6C7-9C55-D503-B7AB-897C72432015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EBEF9D-214D-26AB-D2C0-3FF1144B8526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C22E8F-C3FE-C5EE-E19C-1386AC41153A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BE1D1-CD7C-FEDB-F42B-CF18C85A435B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PR – Reminder PR Approval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FAS </a:t>
            </a:r>
            <a:r>
              <a:rPr lang="en-US" sz="1800" b="1" dirty="0" err="1">
                <a:latin typeface="Calibri"/>
                <a:ea typeface="SimSun"/>
              </a:rPr>
              <a:t>cabang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23794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PO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12: Login to Oracle Application dan </a:t>
            </a:r>
            <a:r>
              <a:rPr lang="en-US" sz="1800" b="1" dirty="0" err="1">
                <a:latin typeface="Calibri"/>
                <a:ea typeface="SimSun"/>
              </a:rPr>
              <a:t>buka</a:t>
            </a:r>
            <a:r>
              <a:rPr lang="en-US" sz="1800" b="1" dirty="0">
                <a:latin typeface="Calibri"/>
                <a:ea typeface="SimSun"/>
              </a:rPr>
              <a:t> PO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di Approved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4BAC7-5400-40D6-966D-E5E4AD34B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9"/>
          <a:stretch/>
        </p:blipFill>
        <p:spPr>
          <a:xfrm>
            <a:off x="0" y="2464182"/>
            <a:ext cx="2844800" cy="2248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967BB-AFCB-4611-9932-1AFB2C12A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897" y="2146345"/>
            <a:ext cx="4323979" cy="3140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72E25C-2D35-4869-9346-7819B211D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21" y="2615358"/>
            <a:ext cx="4575079" cy="24195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0DE868-1269-4AE2-925C-7C27B77BA61C}"/>
              </a:ext>
            </a:extLst>
          </p:cNvPr>
          <p:cNvSpPr/>
          <p:nvPr/>
        </p:nvSpPr>
        <p:spPr>
          <a:xfrm>
            <a:off x="679556" y="3496072"/>
            <a:ext cx="1586124" cy="2529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52D084-0DB0-45D4-8740-50EBF5BD891D}"/>
              </a:ext>
            </a:extLst>
          </p:cNvPr>
          <p:cNvSpPr/>
          <p:nvPr/>
        </p:nvSpPr>
        <p:spPr>
          <a:xfrm>
            <a:off x="3739498" y="2394775"/>
            <a:ext cx="1086502" cy="2205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AB4F2-B46B-4B1B-BBAA-B2E45EAB12CB}"/>
              </a:ext>
            </a:extLst>
          </p:cNvPr>
          <p:cNvSpPr/>
          <p:nvPr/>
        </p:nvSpPr>
        <p:spPr>
          <a:xfrm>
            <a:off x="7773018" y="2820523"/>
            <a:ext cx="2986422" cy="4411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DC9920-2071-44C5-ACB3-49B28D61EAA3}"/>
              </a:ext>
            </a:extLst>
          </p:cNvPr>
          <p:cNvSpPr/>
          <p:nvPr/>
        </p:nvSpPr>
        <p:spPr>
          <a:xfrm>
            <a:off x="11176618" y="4814288"/>
            <a:ext cx="1015382" cy="2205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8C14F7-61BB-427B-A4DB-46B1CA6B2671}"/>
              </a:ext>
            </a:extLst>
          </p:cNvPr>
          <p:cNvSpPr/>
          <p:nvPr/>
        </p:nvSpPr>
        <p:spPr>
          <a:xfrm>
            <a:off x="6299818" y="5066383"/>
            <a:ext cx="842662" cy="2205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68E4107-5D4F-4D78-8546-79C6C2AD806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2265680" y="2505067"/>
            <a:ext cx="1473818" cy="1117489"/>
          </a:xfrm>
          <a:prstGeom prst="bentConnector3">
            <a:avLst>
              <a:gd name="adj1" fmla="val 417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E3575E4-013A-4032-8D35-0B388B182DE6}"/>
              </a:ext>
            </a:extLst>
          </p:cNvPr>
          <p:cNvCxnSpPr>
            <a:stCxn id="19" idx="2"/>
            <a:endCxn id="14" idx="0"/>
          </p:cNvCxnSpPr>
          <p:nvPr/>
        </p:nvCxnSpPr>
        <p:spPr>
          <a:xfrm rot="5400000" flipH="1" flipV="1">
            <a:off x="6977001" y="2359506"/>
            <a:ext cx="2671608" cy="3183312"/>
          </a:xfrm>
          <a:prstGeom prst="bentConnector5">
            <a:avLst>
              <a:gd name="adj1" fmla="val -8557"/>
              <a:gd name="adj2" fmla="val 22922"/>
              <a:gd name="adj3" fmla="val 1085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9953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28BBA-00BB-F219-8E48-9185CCD8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9CAA57-D805-6012-E52B-5D53FC10EFBA}"/>
              </a:ext>
            </a:extLst>
          </p:cNvPr>
          <p:cNvSpPr txBox="1"/>
          <p:nvPr/>
        </p:nvSpPr>
        <p:spPr>
          <a:xfrm>
            <a:off x="192421" y="289030"/>
            <a:ext cx="900945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</a:t>
            </a:r>
            <a:r>
              <a:rPr lang="id-ID" sz="2400" b="1" dirty="0"/>
              <a:t>-1</a:t>
            </a:r>
            <a:r>
              <a:rPr lang="en-US" sz="2400" b="1" dirty="0"/>
              <a:t>6</a:t>
            </a:r>
            <a:r>
              <a:rPr lang="id-ID" sz="2400" b="1" dirty="0"/>
              <a:t>: 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Purchase Requisition Cabang/Pusat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melalui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Iprocurement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A5021-2FD1-8253-70A9-45B03D9B7E9E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PO-16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PR – Reminder Approval 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Membuka</a:t>
            </a:r>
            <a:r>
              <a:rPr lang="en-US" sz="1800" b="1" dirty="0">
                <a:latin typeface="Calibri"/>
                <a:ea typeface="SimSun"/>
              </a:rPr>
              <a:t> approval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505004-5C26-670A-F503-D319D2F74DDD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A55636E-0530-0AE6-73A1-75753CFF7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6876"/>
              </p:ext>
            </p:extLst>
          </p:nvPr>
        </p:nvGraphicFramePr>
        <p:xfrm>
          <a:off x="6813644" y="2146345"/>
          <a:ext cx="3716096" cy="1624377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716096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423175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201202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My Worklist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Approve/Reject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8BF02A2-0C4B-D5A6-3C51-16DEDD64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26" y="2095073"/>
            <a:ext cx="4389500" cy="1973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3CA2B6-BA89-EB56-5B9F-05D6EA2D3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11" y="4171761"/>
            <a:ext cx="3147333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799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8" y="2961788"/>
            <a:ext cx="837937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pPr algn="ctr"/>
            <a:endParaRPr lang="pt-BR" sz="2400" b="1" dirty="0"/>
          </a:p>
          <a:p>
            <a:pPr algn="ctr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SPA/SPB Approved</a:t>
            </a:r>
          </a:p>
        </p:txBody>
      </p:sp>
    </p:spTree>
    <p:extLst>
      <p:ext uri="{BB962C8B-B14F-4D97-AF65-F5344CB8AC3E}">
        <p14:creationId xmlns:p14="http://schemas.microsoft.com/office/powerpoint/2010/main" val="36934419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CDB95-5F2F-3FCA-76EC-2813DE25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923BC3-5546-77AE-3DBF-1F9F8021A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681183"/>
              </p:ext>
            </p:extLst>
          </p:nvPr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7B13D7C-CD06-61AD-D602-0E8280EDAC19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40526D-283C-348E-DF7C-7F319D997A2C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8354-1187-3ACD-AC1D-672D6DAF0866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D90296-C741-46F4-3729-565C5D7D7865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Approved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GA/IT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647175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8580D-1DA0-519E-7E21-7BB23AD66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585A56-4AE4-2768-7F8A-240F5A90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FAE55C-4806-0996-9C3B-FB27D180D3A2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4D4D3-6ABF-A2A6-86B2-5EE3516F0ACF}"/>
              </a:ext>
            </a:extLst>
          </p:cNvPr>
          <p:cNvSpPr/>
          <p:nvPr/>
        </p:nvSpPr>
        <p:spPr>
          <a:xfrm>
            <a:off x="466919" y="5004256"/>
            <a:ext cx="1905647" cy="4350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E14144-05AC-1535-9949-0417108DD9F2}"/>
              </a:ext>
            </a:extLst>
          </p:cNvPr>
          <p:cNvSpPr txBox="1"/>
          <p:nvPr/>
        </p:nvSpPr>
        <p:spPr>
          <a:xfrm>
            <a:off x="8613575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7BA3D6-EDC7-AABF-AFB3-42AD1EBC386F}"/>
              </a:ext>
            </a:extLst>
          </p:cNvPr>
          <p:cNvSpPr/>
          <p:nvPr/>
        </p:nvSpPr>
        <p:spPr>
          <a:xfrm>
            <a:off x="2528494" y="50042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C9C236BA-15FE-358A-0266-67C504C7E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776182"/>
              </p:ext>
            </p:extLst>
          </p:nvPr>
        </p:nvGraphicFramePr>
        <p:xfrm>
          <a:off x="8133396" y="2735190"/>
          <a:ext cx="3846444" cy="103727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Form SPB/SPA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Pilih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OU &amp; IO 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547102-3ACB-420B-87A0-84BEA5BD3DD9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Approved</a:t>
            </a:r>
          </a:p>
          <a:p>
            <a:r>
              <a:rPr lang="en-US" sz="1800" b="1" dirty="0">
                <a:latin typeface="Calibri"/>
                <a:ea typeface="SimSun"/>
              </a:rPr>
              <a:t> Step 2: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Operating Unit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0605BA-52CF-5138-6057-A3819828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06" y="1787296"/>
            <a:ext cx="4875349" cy="15728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E38F34-9DC7-45A9-F777-362F602CAE95}"/>
              </a:ext>
            </a:extLst>
          </p:cNvPr>
          <p:cNvSpPr/>
          <p:nvPr/>
        </p:nvSpPr>
        <p:spPr>
          <a:xfrm>
            <a:off x="4581941" y="1777767"/>
            <a:ext cx="3288714" cy="2339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F26483-7762-B609-8B2B-A8E1A40D556B}"/>
              </a:ext>
            </a:extLst>
          </p:cNvPr>
          <p:cNvSpPr/>
          <p:nvPr/>
        </p:nvSpPr>
        <p:spPr>
          <a:xfrm>
            <a:off x="7909141" y="1714723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34453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310A7-6DBA-9519-F9B4-29669E1D3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EB6B5-2D95-4AEC-C4CA-633E42AAB2EC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865DA-ABB2-B2B7-7F46-505599BC2B6B}"/>
              </a:ext>
            </a:extLst>
          </p:cNvPr>
          <p:cNvSpPr txBox="1"/>
          <p:nvPr/>
        </p:nvSpPr>
        <p:spPr>
          <a:xfrm>
            <a:off x="8613575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B1CA33D-FE25-5175-C2D4-A277E6B98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81823"/>
              </p:ext>
            </p:extLst>
          </p:nvPr>
        </p:nvGraphicFramePr>
        <p:xfrm>
          <a:off x="6781159" y="1385772"/>
          <a:ext cx="4841427" cy="258764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84142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421406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968759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 SPB/SPA Request Form Header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- Item Category: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Barang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GA /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Barang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IT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2) Pada (W) </a:t>
                      </a: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SPB/SPA Column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- Item name: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item yang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dipilih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- Item Qty: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quantity item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- UOM : Unit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- Need By Date: 11-MAR-2024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3)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Submit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7CE7C14-0BB6-C3F6-024F-48C22E264563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Approved</a:t>
            </a:r>
          </a:p>
          <a:p>
            <a:r>
              <a:rPr lang="en-US" sz="1800" b="1" dirty="0">
                <a:latin typeface="Calibri"/>
                <a:ea typeface="SimSun"/>
              </a:rPr>
              <a:t> Step 3: Isi form SPA/SPB dan submit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18CE73-615C-1CF1-96F1-5F546412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46" y="1787296"/>
            <a:ext cx="5285061" cy="23901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2669E-85EA-5F06-25FC-1F712CD93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4525945"/>
            <a:ext cx="10332720" cy="13449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6FE035-F971-AEDF-D993-29B34A527821}"/>
              </a:ext>
            </a:extLst>
          </p:cNvPr>
          <p:cNvSpPr/>
          <p:nvPr/>
        </p:nvSpPr>
        <p:spPr>
          <a:xfrm>
            <a:off x="653947" y="2239367"/>
            <a:ext cx="3613253" cy="15365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DE206A-6A39-86F2-B59F-931780435458}"/>
              </a:ext>
            </a:extLst>
          </p:cNvPr>
          <p:cNvSpPr/>
          <p:nvPr/>
        </p:nvSpPr>
        <p:spPr>
          <a:xfrm>
            <a:off x="4313602" y="2893622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6F1E7D-C1AD-FBA3-FBE1-CBF33E5AC8A2}"/>
              </a:ext>
            </a:extLst>
          </p:cNvPr>
          <p:cNvSpPr/>
          <p:nvPr/>
        </p:nvSpPr>
        <p:spPr>
          <a:xfrm>
            <a:off x="653947" y="4430152"/>
            <a:ext cx="10227413" cy="13449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B2BAB8-74C3-5216-C29F-0924E046428B}"/>
              </a:ext>
            </a:extLst>
          </p:cNvPr>
          <p:cNvSpPr/>
          <p:nvPr/>
        </p:nvSpPr>
        <p:spPr>
          <a:xfrm>
            <a:off x="10948084" y="492264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0FC064-7926-F139-B18F-4DD5B23CD46F}"/>
              </a:ext>
            </a:extLst>
          </p:cNvPr>
          <p:cNvSpPr/>
          <p:nvPr/>
        </p:nvSpPr>
        <p:spPr>
          <a:xfrm>
            <a:off x="5001260" y="1952402"/>
            <a:ext cx="447040" cy="2055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6FBC67-0C1A-3DB0-742F-6826036470AC}"/>
              </a:ext>
            </a:extLst>
          </p:cNvPr>
          <p:cNvSpPr/>
          <p:nvPr/>
        </p:nvSpPr>
        <p:spPr>
          <a:xfrm>
            <a:off x="5579008" y="189541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560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5BC9-2DBD-D91C-22D8-76E2914A6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1ED4DC-2D65-33D6-6623-8AE12833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9CCC57-3622-A698-4255-7C6B608570FD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C36096-96AE-38C9-FF4C-A651A0E2C07B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0E32F97-13A2-943F-63E8-C78C885433BB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8E30A2-E3AF-B034-15E5-AA55DAE55A0F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FE5C27-BBA5-6913-04A3-EBC7832F2FBA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203284-7C91-E389-E456-C2A59A140F8F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5A07D-C030-6F6A-F9FA-3AE5E5B06211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Approved</a:t>
            </a:r>
          </a:p>
          <a:p>
            <a:r>
              <a:rPr lang="en-US" sz="1800" b="1" dirty="0">
                <a:latin typeface="Calibri"/>
                <a:ea typeface="SimSun"/>
              </a:rPr>
              <a:t> Step 4: Login to Oracle Application with GA/IT Dept Head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997636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EFFD-10DA-6EED-E086-A7A0C0F4F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2A7369-C960-B585-0469-AF4739500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684B6-4934-303F-8D6E-1F7A1697CCD4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70E8DE-EEDC-EA39-6B5B-FEC65BD113D1}"/>
              </a:ext>
            </a:extLst>
          </p:cNvPr>
          <p:cNvSpPr/>
          <p:nvPr/>
        </p:nvSpPr>
        <p:spPr>
          <a:xfrm>
            <a:off x="558800" y="5770880"/>
            <a:ext cx="1709782" cy="3092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63BA7-FA7F-FDC8-3B6F-748BE18AD2AF}"/>
              </a:ext>
            </a:extLst>
          </p:cNvPr>
          <p:cNvSpPr txBox="1"/>
          <p:nvPr/>
        </p:nvSpPr>
        <p:spPr>
          <a:xfrm>
            <a:off x="8613575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7E28A0-4FB5-007E-065A-19AB5CDD7079}"/>
              </a:ext>
            </a:extLst>
          </p:cNvPr>
          <p:cNvSpPr/>
          <p:nvPr/>
        </p:nvSpPr>
        <p:spPr>
          <a:xfrm>
            <a:off x="2398765" y="5745414"/>
            <a:ext cx="580466" cy="36022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ID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2999994-02AE-74AA-6545-90C0162DA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69423"/>
              </p:ext>
            </p:extLst>
          </p:nvPr>
        </p:nvGraphicFramePr>
        <p:xfrm>
          <a:off x="8133396" y="2735190"/>
          <a:ext cx="3846444" cy="103727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PO SPB/SPA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Form SPB/SPA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Pilih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OU &amp; IO 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CB4CEA-028D-440B-5951-013DF33B5130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Approved</a:t>
            </a:r>
          </a:p>
          <a:p>
            <a:r>
              <a:rPr lang="en-US" sz="1800" b="1" dirty="0">
                <a:latin typeface="Calibri"/>
                <a:ea typeface="SimSun"/>
              </a:rPr>
              <a:t> Step 5: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Operating Unit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055B24-493E-5E23-A09E-572DECDB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06" y="1787296"/>
            <a:ext cx="4875349" cy="15728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910BC4-1834-7EAE-036E-C964C4BD7F1A}"/>
              </a:ext>
            </a:extLst>
          </p:cNvPr>
          <p:cNvSpPr/>
          <p:nvPr/>
        </p:nvSpPr>
        <p:spPr>
          <a:xfrm>
            <a:off x="4581941" y="1777767"/>
            <a:ext cx="3288714" cy="2339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B86FAF-CDA9-282D-4B6B-2937D51BD3B3}"/>
              </a:ext>
            </a:extLst>
          </p:cNvPr>
          <p:cNvSpPr/>
          <p:nvPr/>
        </p:nvSpPr>
        <p:spPr>
          <a:xfrm>
            <a:off x="7909140" y="1714722"/>
            <a:ext cx="554140" cy="4605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0830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63BCD-EF59-D637-A97B-850B94BE7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AF66A-35AD-0817-8D5C-77E9BF5E1944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F3C34-4D9C-2725-C581-65DA49B4EC10}"/>
              </a:ext>
            </a:extLst>
          </p:cNvPr>
          <p:cNvSpPr txBox="1"/>
          <p:nvPr/>
        </p:nvSpPr>
        <p:spPr>
          <a:xfrm>
            <a:off x="8613575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7DE7E7D-AF79-491C-AB81-1E79B47C0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309307"/>
              </p:ext>
            </p:extLst>
          </p:nvPr>
        </p:nvGraphicFramePr>
        <p:xfrm>
          <a:off x="7163808" y="1298134"/>
          <a:ext cx="4841427" cy="239016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84142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421406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968759">
                <a:tc>
                  <a:txBody>
                    <a:bodyPr/>
                    <a:lstStyle/>
                    <a:p>
                      <a:pPr marL="228600" marR="0" lvl="0" indent="-2286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arenR"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 SPB/SPA Request Form Header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Approver Remarks: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catatan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dari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approver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(B) Approve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888961-FB36-B280-F5E7-0070FCE9D646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Approved</a:t>
            </a:r>
          </a:p>
          <a:p>
            <a:r>
              <a:rPr lang="en-US" sz="1800" b="1" dirty="0">
                <a:latin typeface="Calibri"/>
                <a:ea typeface="SimSun"/>
              </a:rPr>
              <a:t> Step 6: Isi form SPA/SPB dan submit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4B5E3-1446-D566-025A-3A0A51C3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3" y="1695856"/>
            <a:ext cx="5756217" cy="2606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40E0A-B91C-6C37-0FF2-B4005791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178" y="4011464"/>
            <a:ext cx="5034685" cy="222624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B6FE826-1B55-A244-8041-410B56FC9CF7}"/>
              </a:ext>
            </a:extLst>
          </p:cNvPr>
          <p:cNvSpPr/>
          <p:nvPr/>
        </p:nvSpPr>
        <p:spPr>
          <a:xfrm>
            <a:off x="6289040" y="1761072"/>
            <a:ext cx="580466" cy="36022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C3C42-E426-99C0-1B44-6EE43D3EFACC}"/>
              </a:ext>
            </a:extLst>
          </p:cNvPr>
          <p:cNvSpPr/>
          <p:nvPr/>
        </p:nvSpPr>
        <p:spPr>
          <a:xfrm>
            <a:off x="5435600" y="1740288"/>
            <a:ext cx="660400" cy="3810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626375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8" y="2961788"/>
            <a:ext cx="837937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pPr algn="ctr"/>
            <a:endParaRPr lang="pt-BR" sz="2400" b="1" dirty="0"/>
          </a:p>
          <a:p>
            <a:pPr algn="ctr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SPA/SPB Rejected</a:t>
            </a:r>
          </a:p>
        </p:txBody>
      </p:sp>
    </p:spTree>
    <p:extLst>
      <p:ext uri="{BB962C8B-B14F-4D97-AF65-F5344CB8AC3E}">
        <p14:creationId xmlns:p14="http://schemas.microsoft.com/office/powerpoint/2010/main" val="365314729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02C50-1B7D-C1BA-0A90-357C1E9D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9548FB-E747-36F0-78B7-0B1DB720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C9412-F436-96B0-C2BE-0EF2EFC5358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A0EE17-B8C0-7781-0C10-9559461F3592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A5FD4A5-C82E-A35C-841B-8DC3F093257F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0D6ACC-8D35-515B-6F80-97B2DA7FD2E7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C251EE-FBC6-FBCE-277A-56A25390B449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2DF0AC-A508-CC8C-82BD-C43388F0A5C5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376C0-6919-15A3-94CE-2AED325406DD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Rejected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GA/IT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310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Create PR Non Trade hingga Receiving Non Trade</a:t>
            </a:r>
          </a:p>
          <a:p>
            <a:endParaRPr lang="en-US" sz="2400" b="1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PO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13: Input Header PO Ship to, Bill to, Down Payment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ada</a:t>
            </a:r>
            <a:br>
              <a:rPr lang="en-US" sz="1800" b="1" dirty="0">
                <a:latin typeface="Calibri"/>
                <a:ea typeface="SimSun"/>
              </a:rPr>
            </a:br>
            <a:br>
              <a:rPr lang="en-US" sz="1800" b="1" dirty="0">
                <a:latin typeface="Calibri"/>
                <a:ea typeface="SimSun"/>
              </a:rPr>
            </a:br>
            <a:r>
              <a:rPr lang="en-US" sz="1800" b="1" dirty="0">
                <a:latin typeface="Calibri"/>
                <a:ea typeface="SimSun"/>
              </a:rPr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5E24B-6534-48F4-BB33-365989818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4" y="1858690"/>
            <a:ext cx="6455820" cy="38599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3B7624-E5D1-46E8-8281-CF77128698BF}"/>
              </a:ext>
            </a:extLst>
          </p:cNvPr>
          <p:cNvSpPr/>
          <p:nvPr/>
        </p:nvSpPr>
        <p:spPr>
          <a:xfrm>
            <a:off x="539098" y="2464183"/>
            <a:ext cx="1696102" cy="1774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37F053-9C9D-4B45-8950-F58412970842}"/>
              </a:ext>
            </a:extLst>
          </p:cNvPr>
          <p:cNvSpPr/>
          <p:nvPr/>
        </p:nvSpPr>
        <p:spPr>
          <a:xfrm>
            <a:off x="2626464" y="2442600"/>
            <a:ext cx="1600096" cy="1990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D1CA56-5679-498A-AE21-0BB4B4AEAAC5}"/>
              </a:ext>
            </a:extLst>
          </p:cNvPr>
          <p:cNvSpPr/>
          <p:nvPr/>
        </p:nvSpPr>
        <p:spPr>
          <a:xfrm>
            <a:off x="6283859" y="2552892"/>
            <a:ext cx="319795" cy="3020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B3B55C-9E80-46D4-A1BB-88B09B86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55" y="2146345"/>
            <a:ext cx="2949196" cy="150127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97B65E-E14C-4644-B9FD-C72239E23392}"/>
              </a:ext>
            </a:extLst>
          </p:cNvPr>
          <p:cNvCxnSpPr>
            <a:stCxn id="23" idx="3"/>
            <a:endCxn id="8" idx="1"/>
          </p:cNvCxnSpPr>
          <p:nvPr/>
        </p:nvCxnSpPr>
        <p:spPr>
          <a:xfrm>
            <a:off x="6603654" y="2703926"/>
            <a:ext cx="582701" cy="193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CB77E4-1BF5-4F77-8C8B-D9C6728543B8}"/>
              </a:ext>
            </a:extLst>
          </p:cNvPr>
          <p:cNvSpPr txBox="1"/>
          <p:nvPr/>
        </p:nvSpPr>
        <p:spPr>
          <a:xfrm>
            <a:off x="6802860" y="3961021"/>
            <a:ext cx="3716185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dirty="0" err="1"/>
              <a:t>Informasi</a:t>
            </a:r>
            <a:r>
              <a:rPr lang="en-ID" dirty="0"/>
              <a:t> Buyer </a:t>
            </a:r>
            <a:r>
              <a:rPr lang="en-ID" dirty="0" err="1"/>
              <a:t>terbentuk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User yang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Kontrak</a:t>
            </a:r>
            <a:r>
              <a:rPr lang="en-ID" dirty="0"/>
              <a:t>/GBPA</a:t>
            </a:r>
          </a:p>
        </p:txBody>
      </p:sp>
    </p:spTree>
    <p:extLst>
      <p:ext uri="{BB962C8B-B14F-4D97-AF65-F5344CB8AC3E}">
        <p14:creationId xmlns:p14="http://schemas.microsoft.com/office/powerpoint/2010/main" val="35709734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0B3DD-ADB3-018A-CBDD-DFCFF797F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BAEB3D-BA8A-199C-03CF-EEE4A747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C89D0E-B594-B821-7D95-CE04BE54E680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4C7A9-3C19-B499-B202-4120637B07D0}"/>
              </a:ext>
            </a:extLst>
          </p:cNvPr>
          <p:cNvSpPr/>
          <p:nvPr/>
        </p:nvSpPr>
        <p:spPr>
          <a:xfrm>
            <a:off x="466919" y="5004256"/>
            <a:ext cx="1905647" cy="4350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09C3A1-66B8-CC9E-E310-F283AD74FF1C}"/>
              </a:ext>
            </a:extLst>
          </p:cNvPr>
          <p:cNvSpPr txBox="1"/>
          <p:nvPr/>
        </p:nvSpPr>
        <p:spPr>
          <a:xfrm>
            <a:off x="8613575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28EA7E-566D-7DC1-FFC7-047667DA1166}"/>
              </a:ext>
            </a:extLst>
          </p:cNvPr>
          <p:cNvSpPr/>
          <p:nvPr/>
        </p:nvSpPr>
        <p:spPr>
          <a:xfrm>
            <a:off x="2528494" y="50042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FF453125-54AA-B049-2AE5-436BBE928150}"/>
              </a:ext>
            </a:extLst>
          </p:cNvPr>
          <p:cNvGraphicFramePr>
            <a:graphicFrameLocks noGrp="1"/>
          </p:cNvGraphicFramePr>
          <p:nvPr/>
        </p:nvGraphicFramePr>
        <p:xfrm>
          <a:off x="8133396" y="2735190"/>
          <a:ext cx="3846444" cy="103727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Form SPB/SPA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Pilih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OU &amp; IO 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5B62887-9183-09D0-8FC1-7FC870DA8625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Rejected</a:t>
            </a:r>
          </a:p>
          <a:p>
            <a:r>
              <a:rPr lang="en-US" sz="1800" b="1" dirty="0">
                <a:latin typeface="Calibri"/>
                <a:ea typeface="SimSun"/>
              </a:rPr>
              <a:t> Step 2: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Operating Unit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41F626-7BD2-3186-49E4-E16E816B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06" y="1787296"/>
            <a:ext cx="4875349" cy="15728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BF2900-37E9-4B0B-22FC-823CCA95C7AD}"/>
              </a:ext>
            </a:extLst>
          </p:cNvPr>
          <p:cNvSpPr/>
          <p:nvPr/>
        </p:nvSpPr>
        <p:spPr>
          <a:xfrm>
            <a:off x="4581941" y="1777767"/>
            <a:ext cx="3288714" cy="2339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84F8FE-ED1B-1B1A-9FE9-7A41B5365697}"/>
              </a:ext>
            </a:extLst>
          </p:cNvPr>
          <p:cNvSpPr/>
          <p:nvPr/>
        </p:nvSpPr>
        <p:spPr>
          <a:xfrm>
            <a:off x="7909141" y="1714723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47212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B6BB-FECD-DAF9-27AD-71564C8C0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3B3B9-9B8B-A407-EA56-F8D2FAF6FFA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55D6EC-EE26-CE7C-4C87-009BF6EB3411}"/>
              </a:ext>
            </a:extLst>
          </p:cNvPr>
          <p:cNvSpPr txBox="1"/>
          <p:nvPr/>
        </p:nvSpPr>
        <p:spPr>
          <a:xfrm>
            <a:off x="8613575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F0AA91E-65C2-35D3-8ECE-45B3EAFCC6D8}"/>
              </a:ext>
            </a:extLst>
          </p:cNvPr>
          <p:cNvGraphicFramePr>
            <a:graphicFrameLocks noGrp="1"/>
          </p:cNvGraphicFramePr>
          <p:nvPr/>
        </p:nvGraphicFramePr>
        <p:xfrm>
          <a:off x="6781159" y="1385772"/>
          <a:ext cx="4841427" cy="258764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84142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421406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968759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 SPB/SPA Request Form Header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- Item Category: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Barang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GA /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Barang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IT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2) Pada (W) </a:t>
                      </a:r>
                      <a:r>
                        <a:rPr lang="en-US" sz="1200" b="1" i="0" u="none" strike="noStrike" noProof="0" dirty="0">
                          <a:effectLst/>
                          <a:latin typeface="Calibri"/>
                        </a:rPr>
                        <a:t>SPB/SPA Column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- Item name: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item yang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dipilih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- Item Qty: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quantity item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- UOM : Unit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- Need By Date: 11-MAR-2024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3)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 (B) Submit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5416824-DFD5-D051-C78B-F4A10FE14BE3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Rejected</a:t>
            </a:r>
          </a:p>
          <a:p>
            <a:r>
              <a:rPr lang="en-US" sz="1800" b="1" dirty="0">
                <a:latin typeface="Calibri"/>
                <a:ea typeface="SimSun"/>
              </a:rPr>
              <a:t> Step 3: Isi form SPA/SPB dan submit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67E1A-D5AC-BB20-DF26-C4C61624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46" y="1787296"/>
            <a:ext cx="5285061" cy="23901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5415E5-13DD-BA75-227C-71AB7C67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4525945"/>
            <a:ext cx="10332720" cy="13449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1F108C-B959-BD1C-DC88-AE67EFCF1D4E}"/>
              </a:ext>
            </a:extLst>
          </p:cNvPr>
          <p:cNvSpPr/>
          <p:nvPr/>
        </p:nvSpPr>
        <p:spPr>
          <a:xfrm>
            <a:off x="653947" y="2239367"/>
            <a:ext cx="3613253" cy="15365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6A2C07-5DD3-224B-421E-549B5D2B0A5B}"/>
              </a:ext>
            </a:extLst>
          </p:cNvPr>
          <p:cNvSpPr/>
          <p:nvPr/>
        </p:nvSpPr>
        <p:spPr>
          <a:xfrm>
            <a:off x="4313602" y="2893622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097880-BC47-11EC-D969-09262CDB71A6}"/>
              </a:ext>
            </a:extLst>
          </p:cNvPr>
          <p:cNvSpPr/>
          <p:nvPr/>
        </p:nvSpPr>
        <p:spPr>
          <a:xfrm>
            <a:off x="653947" y="4430152"/>
            <a:ext cx="10227413" cy="13449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6C442C-87BE-6A9D-2216-22EEC87AA40B}"/>
              </a:ext>
            </a:extLst>
          </p:cNvPr>
          <p:cNvSpPr/>
          <p:nvPr/>
        </p:nvSpPr>
        <p:spPr>
          <a:xfrm>
            <a:off x="10948084" y="492264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439D37-CC0A-7022-F3A0-145AA5321E67}"/>
              </a:ext>
            </a:extLst>
          </p:cNvPr>
          <p:cNvSpPr/>
          <p:nvPr/>
        </p:nvSpPr>
        <p:spPr>
          <a:xfrm>
            <a:off x="5001260" y="1952402"/>
            <a:ext cx="447040" cy="2055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A647D0-C7CA-8897-AEC3-8D4A8390FD7E}"/>
              </a:ext>
            </a:extLst>
          </p:cNvPr>
          <p:cNvSpPr/>
          <p:nvPr/>
        </p:nvSpPr>
        <p:spPr>
          <a:xfrm>
            <a:off x="5579008" y="189541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4698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6DD89-531C-9E46-21EC-F1D691FB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BFF010-22DD-04AE-BA95-CC29FE5A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C0633-84DE-089B-6232-ABD7CBB6C6B9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74092F-BCA3-B3DA-1178-0F0D5C269436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F0F8B69-9F4F-39A8-8DAD-4E42E59FFA4B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98EC9C-7E22-072D-88CB-1D15139E4CF3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61BC48-8F34-5A0F-645B-98ECE59F1EF0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21489F-1142-FF69-5CBA-FC08E7BBAE6B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3C1DF-CBA6-2DC7-1876-14E6EA0A3F91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Rejected</a:t>
            </a:r>
          </a:p>
          <a:p>
            <a:r>
              <a:rPr lang="en-US" sz="1800" b="1" dirty="0">
                <a:latin typeface="Calibri"/>
                <a:ea typeface="SimSun"/>
              </a:rPr>
              <a:t> Step 4: Login to Oracle Application with GA/IT Dept Head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915527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F77CF-2E14-05CE-6A04-236C8ECAD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824339-70B5-7E51-6A6D-09B86920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8B6C19-2C6A-C9A1-6171-8A16A0C09C2E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E7594-CB23-7CD5-01B3-EBD1BAA6B09A}"/>
              </a:ext>
            </a:extLst>
          </p:cNvPr>
          <p:cNvSpPr/>
          <p:nvPr/>
        </p:nvSpPr>
        <p:spPr>
          <a:xfrm>
            <a:off x="466919" y="5004256"/>
            <a:ext cx="1905647" cy="4350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2A79A-071B-0FB4-F8D4-A3494C18DE83}"/>
              </a:ext>
            </a:extLst>
          </p:cNvPr>
          <p:cNvSpPr txBox="1"/>
          <p:nvPr/>
        </p:nvSpPr>
        <p:spPr>
          <a:xfrm>
            <a:off x="8613575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350620-33E0-64ED-AA86-C17C32A47B04}"/>
              </a:ext>
            </a:extLst>
          </p:cNvPr>
          <p:cNvSpPr/>
          <p:nvPr/>
        </p:nvSpPr>
        <p:spPr>
          <a:xfrm>
            <a:off x="2528494" y="50042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46337E8-73BE-2768-1AE1-8FB33E45BF9C}"/>
              </a:ext>
            </a:extLst>
          </p:cNvPr>
          <p:cNvGraphicFramePr>
            <a:graphicFrameLocks noGrp="1"/>
          </p:cNvGraphicFramePr>
          <p:nvPr/>
        </p:nvGraphicFramePr>
        <p:xfrm>
          <a:off x="8133396" y="2735190"/>
          <a:ext cx="3846444" cy="103727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8593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Form SPB/SPA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Pilih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OU &amp; IO 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3C7C0FF-C672-F110-932E-40500151F4BB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Rejected</a:t>
            </a:r>
          </a:p>
          <a:p>
            <a:r>
              <a:rPr lang="en-US" sz="1800" b="1" dirty="0">
                <a:latin typeface="Calibri"/>
                <a:ea typeface="SimSun"/>
              </a:rPr>
              <a:t> Step 2: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Operating Unit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68B445-7CC4-5D72-B139-3A6B0B34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06" y="1787296"/>
            <a:ext cx="4875349" cy="15728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98E9BA-B4B3-DC1E-94AA-3392552A4BF8}"/>
              </a:ext>
            </a:extLst>
          </p:cNvPr>
          <p:cNvSpPr/>
          <p:nvPr/>
        </p:nvSpPr>
        <p:spPr>
          <a:xfrm>
            <a:off x="4581941" y="1777767"/>
            <a:ext cx="3288714" cy="2339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FBAF52-A328-12DA-2A4D-DB63D28BB791}"/>
              </a:ext>
            </a:extLst>
          </p:cNvPr>
          <p:cNvSpPr/>
          <p:nvPr/>
        </p:nvSpPr>
        <p:spPr>
          <a:xfrm>
            <a:off x="7909141" y="1714723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42720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4B4BC-9363-7AF1-2307-12857F0127C5}"/>
              </a:ext>
            </a:extLst>
          </p:cNvPr>
          <p:cNvSpPr txBox="1"/>
          <p:nvPr/>
        </p:nvSpPr>
        <p:spPr>
          <a:xfrm>
            <a:off x="8613575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8596E27-9AE1-E0D8-9F33-878BF4ACB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924390"/>
              </p:ext>
            </p:extLst>
          </p:nvPr>
        </p:nvGraphicFramePr>
        <p:xfrm>
          <a:off x="7163808" y="1298134"/>
          <a:ext cx="4841427" cy="239016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84142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421406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968759">
                <a:tc>
                  <a:txBody>
                    <a:bodyPr/>
                    <a:lstStyle/>
                    <a:p>
                      <a:pPr marL="228600" marR="0" lvl="0" indent="-2286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AutoNum type="arabicParenR"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 SPB/SPA Request Form Header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Approver Remarks: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catatan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dari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approver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(B) Rejected</a:t>
                      </a:r>
                      <a:endParaRPr lang="en-US" sz="1200" b="0" i="0" u="none" strike="noStrike" noProof="0" dirty="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7668CF-8F08-2FCB-AFB0-BE9A12EC7B33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SPA/SPB Rejected</a:t>
            </a:r>
          </a:p>
          <a:p>
            <a:r>
              <a:rPr lang="en-US" sz="1800" b="1" dirty="0">
                <a:latin typeface="Calibri"/>
                <a:ea typeface="SimSun"/>
              </a:rPr>
              <a:t> Step 6: Isi form SPA/SPB dan submit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4C601-D501-7F0E-B320-E058A8C5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3" y="1695856"/>
            <a:ext cx="5756217" cy="260667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FCEBDC6-C071-BAB9-69B3-2B447BAD55E5}"/>
              </a:ext>
            </a:extLst>
          </p:cNvPr>
          <p:cNvSpPr/>
          <p:nvPr/>
        </p:nvSpPr>
        <p:spPr>
          <a:xfrm>
            <a:off x="5708574" y="1722313"/>
            <a:ext cx="580466" cy="36022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1594DB-8A3A-AE55-0CAC-D4306A6BA643}"/>
              </a:ext>
            </a:extLst>
          </p:cNvPr>
          <p:cNvSpPr/>
          <p:nvPr/>
        </p:nvSpPr>
        <p:spPr>
          <a:xfrm>
            <a:off x="4903757" y="1711921"/>
            <a:ext cx="660400" cy="3810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79FFB-D17F-E8B4-495E-9F1FD7077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358" y="3854295"/>
            <a:ext cx="5161482" cy="230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836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8" y="2961788"/>
            <a:ext cx="837937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pPr algn="ctr"/>
            <a:endParaRPr lang="pt-BR" sz="2400" b="1" dirty="0"/>
          </a:p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Apply Quotation/BPA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dengan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3015782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4643" y="279777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67F43-4918-448F-B7DD-61931EBE722E}"/>
              </a:ext>
            </a:extLst>
          </p:cNvPr>
          <p:cNvSpPr txBox="1"/>
          <p:nvPr/>
        </p:nvSpPr>
        <p:spPr>
          <a:xfrm>
            <a:off x="6886375" y="23968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967DC-D6A9-F53A-DCB9-491BAF16177A}"/>
              </a:ext>
            </a:extLst>
          </p:cNvPr>
          <p:cNvSpPr txBox="1"/>
          <p:nvPr/>
        </p:nvSpPr>
        <p:spPr>
          <a:xfrm>
            <a:off x="-19021" y="881173"/>
            <a:ext cx="48376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Apply Quotation/BPA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manual Step 1: Login to Oracle Application</a:t>
            </a:r>
            <a:endParaRPr lang="en-ID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A6C404-5C37-AA18-20C8-60A6CEF23C6A}"/>
              </a:ext>
            </a:extLst>
          </p:cNvPr>
          <p:cNvSpPr/>
          <p:nvPr/>
        </p:nvSpPr>
        <p:spPr>
          <a:xfrm>
            <a:off x="5682267" y="1692378"/>
            <a:ext cx="580466" cy="5915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B56C48-9332-4775-A698-C3E5FB2BA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A1E2FD4-EE97-4EF4-9C95-285E7C489E2F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2A80C1E9-435A-48D5-B882-9770796AAD9F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DE0134-88CD-4DAB-A6F0-C84396BA332D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F69A6D-52C5-4801-A365-53B576412C67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5A1EC1-BDE5-4C77-B593-FADA9E116F92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28909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436F5-2563-4A26-9C1C-C48D9EBB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8" y="1920650"/>
            <a:ext cx="2408129" cy="3490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4643" y="279777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67F43-4918-448F-B7DD-61931EBE722E}"/>
              </a:ext>
            </a:extLst>
          </p:cNvPr>
          <p:cNvSpPr txBox="1"/>
          <p:nvPr/>
        </p:nvSpPr>
        <p:spPr>
          <a:xfrm>
            <a:off x="6935013" y="2394395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967DC-D6A9-F53A-DCB9-491BAF16177A}"/>
              </a:ext>
            </a:extLst>
          </p:cNvPr>
          <p:cNvSpPr txBox="1"/>
          <p:nvPr/>
        </p:nvSpPr>
        <p:spPr>
          <a:xfrm>
            <a:off x="-19021" y="881173"/>
            <a:ext cx="48376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Apply Quotation/BPA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manual Step 2: Find Purchase Order 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A1E2FD4-EE97-4EF4-9C95-285E7C489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23032"/>
              </p:ext>
            </p:extLst>
          </p:nvPr>
        </p:nvGraphicFramePr>
        <p:xfrm>
          <a:off x="8345556" y="2324548"/>
          <a:ext cx="3846444" cy="152742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 :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NNA – PO Purchasing Master Data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Purchase Orders &gt; Purchase Order Summary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Input Purchase Order Number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Find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Lines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6CDE0134-88CD-4DAB-A6F0-C84396BA332D}"/>
              </a:ext>
            </a:extLst>
          </p:cNvPr>
          <p:cNvSpPr/>
          <p:nvPr/>
        </p:nvSpPr>
        <p:spPr>
          <a:xfrm>
            <a:off x="2515267" y="172232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88294A-2BC0-4E3C-B92D-9E969151F3BF}"/>
              </a:ext>
            </a:extLst>
          </p:cNvPr>
          <p:cNvSpPr/>
          <p:nvPr/>
        </p:nvSpPr>
        <p:spPr>
          <a:xfrm>
            <a:off x="714311" y="4109888"/>
            <a:ext cx="1674325" cy="3810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E627D-C228-40D1-8516-92A2938C0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63" y="2324548"/>
            <a:ext cx="4903162" cy="362056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B1A4888-E664-45B9-B60E-B9A7654A4B6C}"/>
              </a:ext>
            </a:extLst>
          </p:cNvPr>
          <p:cNvSpPr/>
          <p:nvPr/>
        </p:nvSpPr>
        <p:spPr>
          <a:xfrm>
            <a:off x="7832241" y="208232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0759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156FD85-7FEE-40F1-86B5-F6BC333A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422" y="3697261"/>
            <a:ext cx="3718689" cy="2898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964B0D-7F8B-4B95-BF44-22F19FDD2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7879"/>
            <a:ext cx="5411755" cy="2343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4643" y="279777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67F43-4918-448F-B7DD-61931EBE722E}"/>
              </a:ext>
            </a:extLst>
          </p:cNvPr>
          <p:cNvSpPr txBox="1"/>
          <p:nvPr/>
        </p:nvSpPr>
        <p:spPr>
          <a:xfrm>
            <a:off x="6935013" y="2394395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967DC-D6A9-F53A-DCB9-491BAF16177A}"/>
              </a:ext>
            </a:extLst>
          </p:cNvPr>
          <p:cNvSpPr txBox="1"/>
          <p:nvPr/>
        </p:nvSpPr>
        <p:spPr>
          <a:xfrm>
            <a:off x="-19021" y="881173"/>
            <a:ext cx="48376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Apply Quotation/BPA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manual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Cancel PO line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A1E2FD4-EE97-4EF4-9C95-285E7C489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509977"/>
              </p:ext>
            </p:extLst>
          </p:nvPr>
        </p:nvGraphicFramePr>
        <p:xfrm>
          <a:off x="8345556" y="2324548"/>
          <a:ext cx="3846444" cy="125310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Select PO lines yang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 cancel</a:t>
                      </a:r>
                      <a:r>
                        <a:rPr lang="en-ID" sz="1200" dirty="0">
                          <a:solidFill>
                            <a:srgbClr val="000000"/>
                          </a:solidFill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(M) Tools &gt; Control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Select Cancel PO Line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Click (B) OK</a:t>
                      </a:r>
                      <a:endParaRPr lang="en-ID" sz="105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6CDE0134-88CD-4DAB-A6F0-C84396BA332D}"/>
              </a:ext>
            </a:extLst>
          </p:cNvPr>
          <p:cNvSpPr/>
          <p:nvPr/>
        </p:nvSpPr>
        <p:spPr>
          <a:xfrm>
            <a:off x="5162306" y="1421595"/>
            <a:ext cx="312567" cy="31256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88294A-2BC0-4E3C-B92D-9E969151F3BF}"/>
              </a:ext>
            </a:extLst>
          </p:cNvPr>
          <p:cNvSpPr/>
          <p:nvPr/>
        </p:nvSpPr>
        <p:spPr>
          <a:xfrm>
            <a:off x="-19021" y="3198313"/>
            <a:ext cx="5200988" cy="2306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1A4888-E664-45B9-B60E-B9A7654A4B6C}"/>
              </a:ext>
            </a:extLst>
          </p:cNvPr>
          <p:cNvSpPr/>
          <p:nvPr/>
        </p:nvSpPr>
        <p:spPr>
          <a:xfrm>
            <a:off x="7769374" y="349197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B2A917-5895-4522-975A-26151069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95" y="4238674"/>
            <a:ext cx="2796782" cy="172226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41CBBA6-348F-4AE1-8D60-6CFA85A6E4F1}"/>
              </a:ext>
            </a:extLst>
          </p:cNvPr>
          <p:cNvSpPr/>
          <p:nvPr/>
        </p:nvSpPr>
        <p:spPr>
          <a:xfrm>
            <a:off x="3134277" y="405867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836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A66FEA7-49A5-4134-8679-E74A941EF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1" y="4606832"/>
            <a:ext cx="4976291" cy="14936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E06120-57AB-4038-8958-82D0C21C9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44" y="1514468"/>
            <a:ext cx="3139712" cy="2270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7C012-B631-488B-8A2A-114B2413C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2" y="1514468"/>
            <a:ext cx="3433665" cy="27301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4643" y="279777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67F43-4918-448F-B7DD-61931EBE722E}"/>
              </a:ext>
            </a:extLst>
          </p:cNvPr>
          <p:cNvSpPr txBox="1"/>
          <p:nvPr/>
        </p:nvSpPr>
        <p:spPr>
          <a:xfrm>
            <a:off x="6935013" y="2394395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967DC-D6A9-F53A-DCB9-491BAF16177A}"/>
              </a:ext>
            </a:extLst>
          </p:cNvPr>
          <p:cNvSpPr txBox="1"/>
          <p:nvPr/>
        </p:nvSpPr>
        <p:spPr>
          <a:xfrm>
            <a:off x="-19021" y="881173"/>
            <a:ext cx="48376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Apply Quotation/BPA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manual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Return Requisition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A1E2FD4-EE97-4EF4-9C95-285E7C489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52761"/>
              </p:ext>
            </p:extLst>
          </p:nvPr>
        </p:nvGraphicFramePr>
        <p:xfrm>
          <a:off x="8378056" y="2099899"/>
          <a:ext cx="3846444" cy="3738736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9851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5402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 :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NNA – PO Purchasing SCM HOQ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AutoCreate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(I)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Find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(W)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Find Purchase Requisition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Number :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diisi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dengan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nomor Purchase Requisition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telah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dibuat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Delete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nama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buyer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Find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untuk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mencari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Purchase Requisition sesuai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parameter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dimasuk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line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 return requisition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(M) Tools &gt; Click Return Requisitions </a:t>
                      </a:r>
                      <a:endParaRPr lang="en-ID" sz="9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6CDE0134-88CD-4DAB-A6F0-C84396BA332D}"/>
              </a:ext>
            </a:extLst>
          </p:cNvPr>
          <p:cNvSpPr/>
          <p:nvPr/>
        </p:nvSpPr>
        <p:spPr>
          <a:xfrm>
            <a:off x="3284423" y="1425763"/>
            <a:ext cx="312567" cy="31256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1A4888-E664-45B9-B60E-B9A7654A4B6C}"/>
              </a:ext>
            </a:extLst>
          </p:cNvPr>
          <p:cNvSpPr/>
          <p:nvPr/>
        </p:nvSpPr>
        <p:spPr>
          <a:xfrm>
            <a:off x="7112331" y="4348608"/>
            <a:ext cx="544203" cy="4326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1CBBA6-348F-4AE1-8D60-6CFA85A6E4F1}"/>
              </a:ext>
            </a:extLst>
          </p:cNvPr>
          <p:cNvSpPr/>
          <p:nvPr/>
        </p:nvSpPr>
        <p:spPr>
          <a:xfrm>
            <a:off x="6605597" y="141011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3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Create PR Non Trade hingga Receiving Non Trade</a:t>
            </a:r>
          </a:p>
          <a:p>
            <a:endParaRPr lang="en-US" sz="2400" b="1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PO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13: Input Tax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ada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167B6-AA7F-4753-8F38-836B773F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305730"/>
            <a:ext cx="9541067" cy="26062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325BAA-88A3-4FEB-A7B5-7380805F2F7E}"/>
              </a:ext>
            </a:extLst>
          </p:cNvPr>
          <p:cNvSpPr/>
          <p:nvPr/>
        </p:nvSpPr>
        <p:spPr>
          <a:xfrm>
            <a:off x="2971904" y="2524066"/>
            <a:ext cx="980336" cy="2292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152169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912C39-CCFA-4BCB-ACFE-DA667DE1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73" y="1232382"/>
            <a:ext cx="3815205" cy="2045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6F95C-675B-4C1D-9089-223C22FD2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595" y="3752886"/>
            <a:ext cx="3919837" cy="2733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A233A-83B9-487C-842F-06C17A670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97513"/>
            <a:ext cx="4339671" cy="27396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4643" y="279777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967DC-D6A9-F53A-DCB9-491BAF16177A}"/>
              </a:ext>
            </a:extLst>
          </p:cNvPr>
          <p:cNvSpPr txBox="1"/>
          <p:nvPr/>
        </p:nvSpPr>
        <p:spPr>
          <a:xfrm>
            <a:off x="-19021" y="881173"/>
            <a:ext cx="48376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Apply Quotation/BPA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manual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Submit PR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apply Quotation 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A1E2FD4-EE97-4EF4-9C95-285E7C489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831837"/>
              </p:ext>
            </p:extLst>
          </p:nvPr>
        </p:nvGraphicFramePr>
        <p:xfrm>
          <a:off x="9402280" y="0"/>
          <a:ext cx="2797629" cy="6416437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7976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9851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5402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 :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NNA – PO PURCHASING SCM HOQ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Requisitions &gt; Requisitions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(W)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Find Purchase Requisition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Number :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diisi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dengan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nomor Purchase Requisition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telah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dibuat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Click (B) Find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Pilih select requisitions lines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 link untuk GBPA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Input Supplier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 masuk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kedalam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98755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(T) Source Details &gt; Document Type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Document Type : Select Blanket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Purhcase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Agreement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Document : Global Blanket Purchase Agreement Number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4)      Click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(I)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Saved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5)      Click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Approve (Submit untuk approval)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6)      (W) Approve Document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Checklist Submit for Approval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7)      Click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(I)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Ok </a:t>
                      </a:r>
                      <a:endParaRPr lang="en-ID" sz="7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6CDE0134-88CD-4DAB-A6F0-C84396BA332D}"/>
              </a:ext>
            </a:extLst>
          </p:cNvPr>
          <p:cNvSpPr/>
          <p:nvPr/>
        </p:nvSpPr>
        <p:spPr>
          <a:xfrm>
            <a:off x="3960444" y="1527504"/>
            <a:ext cx="587781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1A4888-E664-45B9-B60E-B9A7654A4B6C}"/>
              </a:ext>
            </a:extLst>
          </p:cNvPr>
          <p:cNvSpPr/>
          <p:nvPr/>
        </p:nvSpPr>
        <p:spPr>
          <a:xfrm>
            <a:off x="8391883" y="3643266"/>
            <a:ext cx="544203" cy="4326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1CBBA6-348F-4AE1-8D60-6CFA85A6E4F1}"/>
              </a:ext>
            </a:extLst>
          </p:cNvPr>
          <p:cNvSpPr/>
          <p:nvPr/>
        </p:nvSpPr>
        <p:spPr>
          <a:xfrm>
            <a:off x="8479169" y="1016511"/>
            <a:ext cx="546387" cy="3756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3459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8764B0-8743-4B3E-94FD-F4EE7932D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4629"/>
            <a:ext cx="3972561" cy="2892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4643" y="279777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967DC-D6A9-F53A-DCB9-491BAF16177A}"/>
              </a:ext>
            </a:extLst>
          </p:cNvPr>
          <p:cNvSpPr txBox="1"/>
          <p:nvPr/>
        </p:nvSpPr>
        <p:spPr>
          <a:xfrm>
            <a:off x="-19021" y="881173"/>
            <a:ext cx="48376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Apply Quotation/BPA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manual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6: Approved PR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A1E2FD4-EE97-4EF4-9C95-285E7C489E2F}"/>
              </a:ext>
            </a:extLst>
          </p:cNvPr>
          <p:cNvGraphicFramePr>
            <a:graphicFrameLocks noGrp="1"/>
          </p:cNvGraphicFramePr>
          <p:nvPr/>
        </p:nvGraphicFramePr>
        <p:xfrm>
          <a:off x="9402280" y="0"/>
          <a:ext cx="2797629" cy="6416437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7976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9851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5402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 :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NNA – PO PURCHASING SCM HOQ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Requisitions &gt; Requisitions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(W)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Find Purchase Requisition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Number :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diisi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dengan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nomor Purchase Requisition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telah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dibuat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Click (B) Find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Pilih select requisitions lines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 link untuk GBPA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Input Supplier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 masuk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kedalam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98755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(T) Source Details &gt; Document Type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Document Type : Select Blanket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Purhcase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Agreement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Document : Global Blanket Purchase Agreement Number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4)      Click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(I)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Saved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5)      Click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Approve (Submit untuk approval)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6)      (W) Approve Document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Checklist Submit for Approval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7)      Click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(I)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Ok </a:t>
                      </a:r>
                      <a:endParaRPr lang="en-ID" sz="7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6CDE0134-88CD-4DAB-A6F0-C84396BA332D}"/>
              </a:ext>
            </a:extLst>
          </p:cNvPr>
          <p:cNvSpPr/>
          <p:nvPr/>
        </p:nvSpPr>
        <p:spPr>
          <a:xfrm>
            <a:off x="3678670" y="1527504"/>
            <a:ext cx="587781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F0BD2-0C8D-4001-A335-EBC2D14A1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24" y="2060070"/>
            <a:ext cx="4905637" cy="248752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B93D17F-F3E1-4059-80E4-4F7936D79789}"/>
              </a:ext>
            </a:extLst>
          </p:cNvPr>
          <p:cNvSpPr/>
          <p:nvPr/>
        </p:nvSpPr>
        <p:spPr>
          <a:xfrm>
            <a:off x="8814499" y="1832672"/>
            <a:ext cx="587781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1100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8764B0-8743-4B3E-94FD-F4EE7932D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4629"/>
            <a:ext cx="3972561" cy="2892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4643" y="279777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A1E2FD4-EE97-4EF4-9C95-285E7C489E2F}"/>
              </a:ext>
            </a:extLst>
          </p:cNvPr>
          <p:cNvGraphicFramePr>
            <a:graphicFrameLocks noGrp="1"/>
          </p:cNvGraphicFramePr>
          <p:nvPr/>
        </p:nvGraphicFramePr>
        <p:xfrm>
          <a:off x="9402280" y="0"/>
          <a:ext cx="2797629" cy="6416437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7976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9851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5402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 :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NNA – PO PURCHASING SCM HOQ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Requisitions &gt; Requisitions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(W)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Find Purchase Requisition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Number :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diisi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dengan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nomor Purchase Requisition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telah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dibuat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Click (B) Find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Pilih select requisitions lines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 link untuk GBPA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Input Supplier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 masuk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kedalam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98755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(T) Source Details &gt; Document Type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Document Type : Select Blanket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Purhcase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Agreement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Document : Global Blanket Purchase Agreement Number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4)      Click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(I)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Saved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5)      Click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Approve (Submit untuk approval)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6)      (W) Approve Document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Checklist Submit for Approval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7)      Click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(I)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Ok </a:t>
                      </a:r>
                      <a:endParaRPr lang="en-ID" sz="7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6CDE0134-88CD-4DAB-A6F0-C84396BA332D}"/>
              </a:ext>
            </a:extLst>
          </p:cNvPr>
          <p:cNvSpPr/>
          <p:nvPr/>
        </p:nvSpPr>
        <p:spPr>
          <a:xfrm>
            <a:off x="3678670" y="1527504"/>
            <a:ext cx="587781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F0BD2-0C8D-4001-A335-EBC2D14A1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24" y="2060070"/>
            <a:ext cx="4905637" cy="248752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B93D17F-F3E1-4059-80E4-4F7936D79789}"/>
              </a:ext>
            </a:extLst>
          </p:cNvPr>
          <p:cNvSpPr/>
          <p:nvPr/>
        </p:nvSpPr>
        <p:spPr>
          <a:xfrm>
            <a:off x="8814499" y="1832672"/>
            <a:ext cx="587781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FD71A-9DF5-462D-BE2F-88A100AB7ACA}"/>
              </a:ext>
            </a:extLst>
          </p:cNvPr>
          <p:cNvSpPr txBox="1"/>
          <p:nvPr/>
        </p:nvSpPr>
        <p:spPr>
          <a:xfrm>
            <a:off x="-19021" y="881173"/>
            <a:ext cx="48376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Apply Quotation/BPA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manual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6: Approved PR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477580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8BF38D-891C-4A2C-BBB7-3EC84B865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30" y="3942345"/>
            <a:ext cx="4722357" cy="2635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74430D-F158-4657-BA96-D5A79AAD2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21" y="1527504"/>
            <a:ext cx="5557569" cy="22941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4643" y="279777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967DC-D6A9-F53A-DCB9-491BAF16177A}"/>
              </a:ext>
            </a:extLst>
          </p:cNvPr>
          <p:cNvSpPr txBox="1"/>
          <p:nvPr/>
        </p:nvSpPr>
        <p:spPr>
          <a:xfrm>
            <a:off x="-19021" y="881173"/>
            <a:ext cx="48376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Apply Quotation/BPA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manual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7: AutoCreate PR to Standard PO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A1E2FD4-EE97-4EF4-9C95-285E7C489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514926"/>
              </p:ext>
            </p:extLst>
          </p:nvPr>
        </p:nvGraphicFramePr>
        <p:xfrm>
          <a:off x="9402280" y="0"/>
          <a:ext cx="2797629" cy="5657866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7976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9851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5402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 :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NNA – PO PURCHASING SCM HOQ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AutoCreate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(W)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Find Requisitions Lines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Operationg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Unit : NNA_HOQ_OU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Requisitions : Nomor internal requisitions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Click (B) Find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Pililh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lines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dijadikan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PO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checklist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Berikut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beberapa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bisa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dilengkapi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Action : Add To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Document Type : Standard PO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Grouping : Default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Group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Shipemnts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: Checklist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Click (B) Automatic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Create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Purchase Order created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6CDE0134-88CD-4DAB-A6F0-C84396BA332D}"/>
              </a:ext>
            </a:extLst>
          </p:cNvPr>
          <p:cNvSpPr/>
          <p:nvPr/>
        </p:nvSpPr>
        <p:spPr>
          <a:xfrm>
            <a:off x="5206781" y="1347504"/>
            <a:ext cx="587781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16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93D17F-F3E1-4059-80E4-4F7936D79789}"/>
              </a:ext>
            </a:extLst>
          </p:cNvPr>
          <p:cNvSpPr/>
          <p:nvPr/>
        </p:nvSpPr>
        <p:spPr>
          <a:xfrm>
            <a:off x="8717452" y="3821669"/>
            <a:ext cx="587781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17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96796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8" y="2961788"/>
            <a:ext cx="837937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pPr algn="ctr"/>
            <a:endParaRPr lang="pt-BR" sz="2400" b="1" dirty="0"/>
          </a:p>
          <a:p>
            <a:pPr algn="ctr"/>
            <a:r>
              <a:rPr lang="en-US" sz="1800" b="1" dirty="0">
                <a:latin typeface="Calibri"/>
                <a:ea typeface="SimSun"/>
              </a:rPr>
              <a:t>AutoCreate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ke RFQ tanpa Quotation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3775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70E92-FC02-470B-946F-AC9F5DAF7F82}"/>
              </a:ext>
            </a:extLst>
          </p:cNvPr>
          <p:cNvSpPr txBox="1"/>
          <p:nvPr/>
        </p:nvSpPr>
        <p:spPr>
          <a:xfrm>
            <a:off x="-19021" y="881173"/>
            <a:ext cx="55800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AutoCreate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ke RFQ tanpa Quotation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 by Staff Purchasing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050E2-FB2C-486F-9511-6AA14845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1" y="2081502"/>
            <a:ext cx="6658435" cy="335696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22A6D3-08D1-44E3-A226-9A7902024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375640"/>
              </p:ext>
            </p:extLst>
          </p:nvPr>
        </p:nvGraphicFramePr>
        <p:xfrm>
          <a:off x="7901832" y="2907523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PURSTF03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818F3B7-678B-44D3-BA42-5AE4206076D9}"/>
              </a:ext>
            </a:extLst>
          </p:cNvPr>
          <p:cNvSpPr/>
          <p:nvPr/>
        </p:nvSpPr>
        <p:spPr>
          <a:xfrm>
            <a:off x="892254" y="2104165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417F80-9A9B-42A0-846F-D94BB4A4DA15}"/>
              </a:ext>
            </a:extLst>
          </p:cNvPr>
          <p:cNvSpPr/>
          <p:nvPr/>
        </p:nvSpPr>
        <p:spPr>
          <a:xfrm>
            <a:off x="4660586" y="200041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081AA-41F2-42C6-832B-3CAFA3FFC3E0}"/>
              </a:ext>
            </a:extLst>
          </p:cNvPr>
          <p:cNvSpPr/>
          <p:nvPr/>
        </p:nvSpPr>
        <p:spPr>
          <a:xfrm>
            <a:off x="3134463" y="2728697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EC80BF-C09E-454B-9078-4447E622E2CB}"/>
              </a:ext>
            </a:extLst>
          </p:cNvPr>
          <p:cNvSpPr/>
          <p:nvPr/>
        </p:nvSpPr>
        <p:spPr>
          <a:xfrm>
            <a:off x="4505596" y="339970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1546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70E92-FC02-470B-946F-AC9F5DAF7F82}"/>
              </a:ext>
            </a:extLst>
          </p:cNvPr>
          <p:cNvSpPr txBox="1"/>
          <p:nvPr/>
        </p:nvSpPr>
        <p:spPr>
          <a:xfrm>
            <a:off x="-19021" y="881173"/>
            <a:ext cx="51881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AutoCreate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ke RFQ tanpa Quotation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Open PR tanpa quotation 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03C62-BDF7-4121-9B74-23C61278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694963"/>
            <a:ext cx="2575783" cy="40465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7EC1D6-F83C-4F93-9B06-4D8485AA9C38}"/>
              </a:ext>
            </a:extLst>
          </p:cNvPr>
          <p:cNvSpPr/>
          <p:nvPr/>
        </p:nvSpPr>
        <p:spPr>
          <a:xfrm>
            <a:off x="639667" y="3349690"/>
            <a:ext cx="660400" cy="2698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642637-AC30-43BB-A686-84ABF1B7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881" y="1799243"/>
            <a:ext cx="6920404" cy="39422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EDE185-452E-482E-AB74-FB24871410B4}"/>
              </a:ext>
            </a:extLst>
          </p:cNvPr>
          <p:cNvSpPr/>
          <p:nvPr/>
        </p:nvSpPr>
        <p:spPr>
          <a:xfrm>
            <a:off x="9478866" y="5386874"/>
            <a:ext cx="1092717" cy="2768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974718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70E92-FC02-470B-946F-AC9F5DAF7F82}"/>
              </a:ext>
            </a:extLst>
          </p:cNvPr>
          <p:cNvSpPr txBox="1"/>
          <p:nvPr/>
        </p:nvSpPr>
        <p:spPr>
          <a:xfrm>
            <a:off x="-19021" y="881173"/>
            <a:ext cx="51881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AutoCreate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ke RFQ tanpa Quotation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Select Requisition dan create automatic RFQ 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697B2E-D3B4-477C-ADBF-11A6DE68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4" y="1789174"/>
            <a:ext cx="9915331" cy="4014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A89E48-9C24-42EE-AE57-7DDF4235F213}"/>
              </a:ext>
            </a:extLst>
          </p:cNvPr>
          <p:cNvSpPr/>
          <p:nvPr/>
        </p:nvSpPr>
        <p:spPr>
          <a:xfrm>
            <a:off x="9040328" y="4584441"/>
            <a:ext cx="1195354" cy="33279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D2735-933D-4F23-82B4-D9B7EE69AF8C}"/>
              </a:ext>
            </a:extLst>
          </p:cNvPr>
          <p:cNvSpPr/>
          <p:nvPr/>
        </p:nvSpPr>
        <p:spPr>
          <a:xfrm>
            <a:off x="5102809" y="4446037"/>
            <a:ext cx="2688252" cy="5645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0F917-FD71-42EA-A6BD-416C36593DF7}"/>
              </a:ext>
            </a:extLst>
          </p:cNvPr>
          <p:cNvSpPr/>
          <p:nvPr/>
        </p:nvSpPr>
        <p:spPr>
          <a:xfrm>
            <a:off x="2994091" y="2491273"/>
            <a:ext cx="7241591" cy="3732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313543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0F70A-D48C-4D8A-BBE0-85347BEEB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829199"/>
            <a:ext cx="5814564" cy="33302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70E92-FC02-470B-946F-AC9F5DAF7F82}"/>
              </a:ext>
            </a:extLst>
          </p:cNvPr>
          <p:cNvSpPr txBox="1"/>
          <p:nvPr/>
        </p:nvSpPr>
        <p:spPr>
          <a:xfrm>
            <a:off x="-19021" y="881173"/>
            <a:ext cx="51881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AutoCreate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ke RFQ tanpa Quotation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Select Requisition dan create automatic RFQ 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A89E48-9C24-42EE-AE57-7DDF4235F213}"/>
              </a:ext>
            </a:extLst>
          </p:cNvPr>
          <p:cNvSpPr/>
          <p:nvPr/>
        </p:nvSpPr>
        <p:spPr>
          <a:xfrm>
            <a:off x="2966099" y="4693298"/>
            <a:ext cx="1409958" cy="3398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D2735-933D-4F23-82B4-D9B7EE69AF8C}"/>
              </a:ext>
            </a:extLst>
          </p:cNvPr>
          <p:cNvSpPr/>
          <p:nvPr/>
        </p:nvSpPr>
        <p:spPr>
          <a:xfrm>
            <a:off x="278882" y="3429000"/>
            <a:ext cx="5571411" cy="12642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0F917-FD71-42EA-A6BD-416C36593DF7}"/>
              </a:ext>
            </a:extLst>
          </p:cNvPr>
          <p:cNvSpPr/>
          <p:nvPr/>
        </p:nvSpPr>
        <p:spPr>
          <a:xfrm>
            <a:off x="3741576" y="2351315"/>
            <a:ext cx="1959428" cy="2705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D71BFB8-AAE1-490D-971A-860A52914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46964"/>
              </p:ext>
            </p:extLst>
          </p:nvPr>
        </p:nvGraphicFramePr>
        <p:xfrm>
          <a:off x="9091461" y="665380"/>
          <a:ext cx="2797629" cy="3738736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79762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9851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5402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Responsibility :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NNA – PO PURCHASING  HOQ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AutoCreate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+mj-lt"/>
                        <a:buAutoNum type="arabicParenR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(W) </a:t>
                      </a:r>
                      <a:r>
                        <a:rPr lang="en-US" sz="12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 Document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RFQ Type :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diisi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dengan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Standard RFQ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Source : Default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Create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29922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91A8092-3879-4391-A430-9AB49360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462" y="3142347"/>
            <a:ext cx="4823802" cy="33663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70E92-FC02-470B-946F-AC9F5DAF7F82}"/>
              </a:ext>
            </a:extLst>
          </p:cNvPr>
          <p:cNvSpPr txBox="1"/>
          <p:nvPr/>
        </p:nvSpPr>
        <p:spPr>
          <a:xfrm>
            <a:off x="-19022" y="881173"/>
            <a:ext cx="61150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AutoCreate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ke RFQ tanpa Quotation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Set RFQ Header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3B7BF-65DA-4565-BE83-432767312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0859"/>
            <a:ext cx="4411409" cy="308704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058331-C2E3-495A-BC23-E76414BBF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074412"/>
              </p:ext>
            </p:extLst>
          </p:nvPr>
        </p:nvGraphicFramePr>
        <p:xfrm>
          <a:off x="9413317" y="108656"/>
          <a:ext cx="2562419" cy="4180422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56241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8182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Path and Action</a:t>
                      </a:r>
                      <a:endParaRPr lang="en-ID" sz="11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2425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(W) </a:t>
                      </a:r>
                      <a:r>
                        <a:rPr lang="en-US" sz="11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AutoCreate to RFQ</a:t>
                      </a:r>
                      <a:endParaRPr lang="en-ID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Ship to : set Pengiriman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barang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Bill to : Set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Pembayaran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diinginkan</a:t>
                      </a:r>
                      <a:endParaRPr lang="en-US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Due date : Tanggal deadline RFQ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Quote Effectivity : Tanggal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berlaku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RFQ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Status : Active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DFF pada header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Input nomor RFQ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ok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Supplier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Set Supplier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select LOV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(I) Saved</a:t>
                      </a:r>
                      <a:endParaRPr lang="en-ID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endParaRPr lang="en-ID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19EE51B-6BC1-4290-BF06-F5BB8C52C00B}"/>
              </a:ext>
            </a:extLst>
          </p:cNvPr>
          <p:cNvSpPr/>
          <p:nvPr/>
        </p:nvSpPr>
        <p:spPr>
          <a:xfrm>
            <a:off x="4598955" y="4952586"/>
            <a:ext cx="4470399" cy="3398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7430D2-2424-48F9-8DFC-D47358FB2D22}"/>
              </a:ext>
            </a:extLst>
          </p:cNvPr>
          <p:cNvSpPr/>
          <p:nvPr/>
        </p:nvSpPr>
        <p:spPr>
          <a:xfrm>
            <a:off x="4067112" y="2816503"/>
            <a:ext cx="344296" cy="3398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D05A1-F39A-4C56-852D-92A2865F1FEA}"/>
              </a:ext>
            </a:extLst>
          </p:cNvPr>
          <p:cNvSpPr/>
          <p:nvPr/>
        </p:nvSpPr>
        <p:spPr>
          <a:xfrm>
            <a:off x="7379478" y="5390825"/>
            <a:ext cx="458236" cy="3398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C29CEC-523C-4EB0-839E-7A5E27E9533D}"/>
              </a:ext>
            </a:extLst>
          </p:cNvPr>
          <p:cNvSpPr/>
          <p:nvPr/>
        </p:nvSpPr>
        <p:spPr>
          <a:xfrm>
            <a:off x="4523791" y="3279319"/>
            <a:ext cx="4800473" cy="10780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7371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Create PR Non Trade hingga Receiving Non Trade</a:t>
            </a:r>
          </a:p>
          <a:p>
            <a:endParaRPr lang="en-US" sz="2400" b="1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PO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13: Input Tax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ada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2BC76-33D7-4771-BDC7-7A1CCA0A0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9" y="1716450"/>
            <a:ext cx="10090491" cy="41047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DCB41B-E2C9-4105-AC45-93F077AEC7FE}"/>
              </a:ext>
            </a:extLst>
          </p:cNvPr>
          <p:cNvSpPr/>
          <p:nvPr/>
        </p:nvSpPr>
        <p:spPr>
          <a:xfrm>
            <a:off x="9464144" y="2219080"/>
            <a:ext cx="1254656" cy="2294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113074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5910B8-4581-4009-B551-6B78EF4A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" y="1828361"/>
            <a:ext cx="5311518" cy="3658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70E92-FC02-470B-946F-AC9F5DAF7F82}"/>
              </a:ext>
            </a:extLst>
          </p:cNvPr>
          <p:cNvSpPr txBox="1"/>
          <p:nvPr/>
        </p:nvSpPr>
        <p:spPr>
          <a:xfrm>
            <a:off x="-19022" y="881173"/>
            <a:ext cx="61150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AutoCreate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ke RFQ tanpa Quotation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6: Set Supplier yang </a:t>
            </a:r>
            <a:r>
              <a:rPr lang="en-US" sz="1800" b="1" dirty="0" err="1">
                <a:latin typeface="Calibri"/>
                <a:ea typeface="SimSun"/>
              </a:rPr>
              <a:t>diinginkan</a:t>
            </a:r>
            <a:r>
              <a:rPr lang="en-US" sz="1800" b="1" dirty="0">
                <a:latin typeface="Calibri"/>
                <a:ea typeface="SimSun"/>
              </a:rPr>
              <a:t> untuk </a:t>
            </a:r>
            <a:r>
              <a:rPr lang="en-US" sz="1800" b="1" dirty="0" err="1">
                <a:latin typeface="Calibri"/>
                <a:ea typeface="SimSun"/>
              </a:rPr>
              <a:t>dikirim</a:t>
            </a:r>
            <a:r>
              <a:rPr lang="en-US" sz="1800" b="1" dirty="0">
                <a:latin typeface="Calibri"/>
                <a:ea typeface="SimSun"/>
              </a:rPr>
              <a:t> ke supplier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2ABA2-8831-48E5-BFB2-AD685206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21" y="3643253"/>
            <a:ext cx="6160442" cy="292571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3246FCD-A7BE-4A7A-BBA2-89014A057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17702"/>
              </p:ext>
            </p:extLst>
          </p:nvPr>
        </p:nvGraphicFramePr>
        <p:xfrm>
          <a:off x="9413317" y="108656"/>
          <a:ext cx="2562419" cy="342440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56241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8182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Path and Action</a:t>
                      </a:r>
                      <a:endParaRPr lang="en-ID" sz="11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2425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(W) </a:t>
                      </a:r>
                      <a:r>
                        <a:rPr lang="en-US" sz="1100" b="1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AutoCreate to RFQ</a:t>
                      </a:r>
                      <a:endParaRPr lang="en-ID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Supplier 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Set Supplier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select LOV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(I) Saved</a:t>
                      </a:r>
                      <a:endParaRPr lang="en-ID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endParaRPr lang="en-ID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B8CE649-33AC-444C-8B18-AED91BF3677D}"/>
              </a:ext>
            </a:extLst>
          </p:cNvPr>
          <p:cNvSpPr/>
          <p:nvPr/>
        </p:nvSpPr>
        <p:spPr>
          <a:xfrm>
            <a:off x="4309707" y="5178490"/>
            <a:ext cx="915436" cy="2332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62533B-E729-4688-AA55-52147B8B825D}"/>
              </a:ext>
            </a:extLst>
          </p:cNvPr>
          <p:cNvSpPr/>
          <p:nvPr/>
        </p:nvSpPr>
        <p:spPr>
          <a:xfrm>
            <a:off x="5618020" y="4030824"/>
            <a:ext cx="3955187" cy="4051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010109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8" y="2961788"/>
            <a:ext cx="837937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pPr algn="ctr"/>
            <a:endParaRPr lang="pt-BR" sz="2400" b="1" dirty="0"/>
          </a:p>
          <a:p>
            <a:pPr algn="ctr"/>
            <a:r>
              <a:rPr lang="en-US" sz="1800" b="1" dirty="0">
                <a:latin typeface="Calibri"/>
                <a:ea typeface="SimSun"/>
              </a:rPr>
              <a:t>Input and create Quotation based on RFQ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65287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70E92-FC02-470B-946F-AC9F5DAF7F82}"/>
              </a:ext>
            </a:extLst>
          </p:cNvPr>
          <p:cNvSpPr txBox="1"/>
          <p:nvPr/>
        </p:nvSpPr>
        <p:spPr>
          <a:xfrm>
            <a:off x="-65799" y="905278"/>
            <a:ext cx="55800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Input and create Quotation based on RFQ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 by Staff Purchasing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050E2-FB2C-486F-9511-6AA14845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1" y="2081502"/>
            <a:ext cx="6658435" cy="335696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22A6D3-08D1-44E3-A226-9A7902024E59}"/>
              </a:ext>
            </a:extLst>
          </p:cNvPr>
          <p:cNvGraphicFramePr>
            <a:graphicFrameLocks noGrp="1"/>
          </p:cNvGraphicFramePr>
          <p:nvPr/>
        </p:nvGraphicFramePr>
        <p:xfrm>
          <a:off x="7901832" y="2907523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PURSTF03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818F3B7-678B-44D3-BA42-5AE4206076D9}"/>
              </a:ext>
            </a:extLst>
          </p:cNvPr>
          <p:cNvSpPr/>
          <p:nvPr/>
        </p:nvSpPr>
        <p:spPr>
          <a:xfrm>
            <a:off x="892254" y="2104165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417F80-9A9B-42A0-846F-D94BB4A4DA15}"/>
              </a:ext>
            </a:extLst>
          </p:cNvPr>
          <p:cNvSpPr/>
          <p:nvPr/>
        </p:nvSpPr>
        <p:spPr>
          <a:xfrm>
            <a:off x="4660586" y="200041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081AA-41F2-42C6-832B-3CAFA3FFC3E0}"/>
              </a:ext>
            </a:extLst>
          </p:cNvPr>
          <p:cNvSpPr/>
          <p:nvPr/>
        </p:nvSpPr>
        <p:spPr>
          <a:xfrm>
            <a:off x="3134463" y="2728697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EC80BF-C09E-454B-9078-4447E622E2CB}"/>
              </a:ext>
            </a:extLst>
          </p:cNvPr>
          <p:cNvSpPr/>
          <p:nvPr/>
        </p:nvSpPr>
        <p:spPr>
          <a:xfrm>
            <a:off x="4505596" y="339970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1403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AB5DFA5-0F82-4FE9-B865-50A0D144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4" y="1820857"/>
            <a:ext cx="2121313" cy="3734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220414" y="281008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95ACB-F68B-4630-9CC5-D47F66685EED}"/>
              </a:ext>
            </a:extLst>
          </p:cNvPr>
          <p:cNvSpPr txBox="1"/>
          <p:nvPr/>
        </p:nvSpPr>
        <p:spPr>
          <a:xfrm>
            <a:off x="-19022" y="881173"/>
            <a:ext cx="61150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Input and create Quotation based on RFQ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Create Quotation base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RFQ </a:t>
            </a:r>
            <a:endParaRPr lang="en-ID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6524089-E668-4853-B489-49693CAEC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191158"/>
              </p:ext>
            </p:extLst>
          </p:nvPr>
        </p:nvGraphicFramePr>
        <p:xfrm>
          <a:off x="9629581" y="108656"/>
          <a:ext cx="2562419" cy="342440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56241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8182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Path and Action</a:t>
                      </a:r>
                      <a:endParaRPr lang="en-ID" sz="11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242576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(W) RFQ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Find RFQ yang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dibuat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Quoation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D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(I) Find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D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Input Number RFQ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D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OK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endParaRPr lang="en-ID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2249FE6-7725-4902-B643-7291E2568D04}"/>
              </a:ext>
            </a:extLst>
          </p:cNvPr>
          <p:cNvSpPr/>
          <p:nvPr/>
        </p:nvSpPr>
        <p:spPr>
          <a:xfrm>
            <a:off x="524208" y="4114800"/>
            <a:ext cx="972547" cy="19594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587693-10AE-420F-822B-67EB0AD2C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692" y="2403498"/>
            <a:ext cx="5387388" cy="39139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BA5E1F-77D5-47F4-8D81-2A1E6C5B5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738" y="1619252"/>
            <a:ext cx="3210805" cy="6463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70F3163-4116-407D-9476-C8E5265D85FF}"/>
              </a:ext>
            </a:extLst>
          </p:cNvPr>
          <p:cNvSpPr/>
          <p:nvPr/>
        </p:nvSpPr>
        <p:spPr>
          <a:xfrm>
            <a:off x="4450702" y="1983530"/>
            <a:ext cx="225064" cy="28205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D23E75-7CB5-40C1-B3D9-82C419865AB0}"/>
              </a:ext>
            </a:extLst>
          </p:cNvPr>
          <p:cNvSpPr/>
          <p:nvPr/>
        </p:nvSpPr>
        <p:spPr>
          <a:xfrm>
            <a:off x="4539099" y="3492394"/>
            <a:ext cx="3933097" cy="28250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834666-FB6D-435D-8F32-6E1559ACB578}"/>
              </a:ext>
            </a:extLst>
          </p:cNvPr>
          <p:cNvSpPr/>
          <p:nvPr/>
        </p:nvSpPr>
        <p:spPr>
          <a:xfrm>
            <a:off x="1981727" y="1721502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B48990-3D88-4529-94B7-C0CDD4C5AAF5}"/>
              </a:ext>
            </a:extLst>
          </p:cNvPr>
          <p:cNvSpPr/>
          <p:nvPr/>
        </p:nvSpPr>
        <p:spPr>
          <a:xfrm>
            <a:off x="7083019" y="140241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1C43A69-202D-486E-9BED-208155C415E1}"/>
              </a:ext>
            </a:extLst>
          </p:cNvPr>
          <p:cNvSpPr/>
          <p:nvPr/>
        </p:nvSpPr>
        <p:spPr>
          <a:xfrm>
            <a:off x="8651818" y="2206353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63385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220414" y="281008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95ACB-F68B-4630-9CC5-D47F66685EED}"/>
              </a:ext>
            </a:extLst>
          </p:cNvPr>
          <p:cNvSpPr txBox="1"/>
          <p:nvPr/>
        </p:nvSpPr>
        <p:spPr>
          <a:xfrm>
            <a:off x="-19022" y="881173"/>
            <a:ext cx="61150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Input and create Quotation based on RFQ</a:t>
            </a:r>
            <a:endParaRPr lang="en-ID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Create Quotation base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RFQ 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E0B6B-8B26-4891-8E4E-D99B6001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9591"/>
            <a:ext cx="3299746" cy="784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2819B-F321-46E9-9314-2105824F2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57" y="1991705"/>
            <a:ext cx="5589192" cy="389819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6524089-E668-4853-B489-49693CAEC092}"/>
              </a:ext>
            </a:extLst>
          </p:cNvPr>
          <p:cNvGraphicFramePr>
            <a:graphicFrameLocks noGrp="1"/>
          </p:cNvGraphicFramePr>
          <p:nvPr/>
        </p:nvGraphicFramePr>
        <p:xfrm>
          <a:off x="9629581" y="108656"/>
          <a:ext cx="2562419" cy="342440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56241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8182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Path and Action</a:t>
                      </a:r>
                      <a:endParaRPr lang="en-ID" sz="11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242576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D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Menu Tools &gt; Copy Document</a:t>
                      </a:r>
                      <a:endParaRPr lang="en-US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(W) Copy Document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Action : Entire RFQ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 : Standard Quotation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Checklist Copy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Attatchments</a:t>
                      </a:r>
                      <a:endParaRPr lang="en-US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OK</a:t>
                      </a:r>
                      <a:endParaRPr lang="en-ID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endParaRPr lang="en-ID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2249FE6-7725-4902-B643-7291E2568D04}"/>
              </a:ext>
            </a:extLst>
          </p:cNvPr>
          <p:cNvSpPr/>
          <p:nvPr/>
        </p:nvSpPr>
        <p:spPr>
          <a:xfrm>
            <a:off x="1192154" y="2168790"/>
            <a:ext cx="972547" cy="30382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F6190-23A5-48D4-BBB1-3B819AE70711}"/>
              </a:ext>
            </a:extLst>
          </p:cNvPr>
          <p:cNvSpPr/>
          <p:nvPr/>
        </p:nvSpPr>
        <p:spPr>
          <a:xfrm>
            <a:off x="5179436" y="2890358"/>
            <a:ext cx="2145095" cy="20735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D12FA2-1DEF-47EB-A8E0-B5E498CEA7F2}"/>
              </a:ext>
            </a:extLst>
          </p:cNvPr>
          <p:cNvSpPr/>
          <p:nvPr/>
        </p:nvSpPr>
        <p:spPr>
          <a:xfrm>
            <a:off x="3020702" y="180879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9C178C-0B62-4A81-ACAB-5F381BBFDEEB}"/>
              </a:ext>
            </a:extLst>
          </p:cNvPr>
          <p:cNvSpPr/>
          <p:nvPr/>
        </p:nvSpPr>
        <p:spPr>
          <a:xfrm>
            <a:off x="8800215" y="182041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3772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95ACB-F68B-4630-9CC5-D47F66685EED}"/>
              </a:ext>
            </a:extLst>
          </p:cNvPr>
          <p:cNvSpPr txBox="1"/>
          <p:nvPr/>
        </p:nvSpPr>
        <p:spPr>
          <a:xfrm>
            <a:off x="-19022" y="881173"/>
            <a:ext cx="61150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Input and create Quotation based on RFQ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Find Quotation that has been Created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F5CC0-21A1-4CFB-94A8-CC2643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598357"/>
            <a:ext cx="3368332" cy="127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BF69A3-0D49-4D87-8708-C68285F30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79" y="3058228"/>
            <a:ext cx="2145665" cy="2918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CB4D6B-2FC6-4657-9AB0-894BF8EDE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391" y="3058228"/>
            <a:ext cx="4162446" cy="2918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D1E08-4F3E-453E-9EE9-36149F0F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391" y="2015715"/>
            <a:ext cx="3210805" cy="6463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58FF47-D1E4-4C69-BC68-6B871CAA9A01}"/>
              </a:ext>
            </a:extLst>
          </p:cNvPr>
          <p:cNvSpPr/>
          <p:nvPr/>
        </p:nvSpPr>
        <p:spPr>
          <a:xfrm>
            <a:off x="4497355" y="2379993"/>
            <a:ext cx="225064" cy="28205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8E57DC5-4EF7-4BB5-9C7C-188390DF7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8661"/>
              </p:ext>
            </p:extLst>
          </p:nvPr>
        </p:nvGraphicFramePr>
        <p:xfrm>
          <a:off x="9246302" y="1872141"/>
          <a:ext cx="2562419" cy="342440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56241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8182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Path and Action</a:t>
                      </a:r>
                      <a:endParaRPr lang="en-ID" sz="11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24257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OK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Pindah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Responsibillity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ke Quotation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(I) Find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Input Quotation number yang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telah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 buat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OK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8BAE4C94-5AD6-48D8-9036-43EEDEBB2534}"/>
              </a:ext>
            </a:extLst>
          </p:cNvPr>
          <p:cNvSpPr/>
          <p:nvPr/>
        </p:nvSpPr>
        <p:spPr>
          <a:xfrm>
            <a:off x="3306072" y="1489359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FA03BB-D93C-46B8-9BDD-D09CDB87DF68}"/>
              </a:ext>
            </a:extLst>
          </p:cNvPr>
          <p:cNvSpPr/>
          <p:nvPr/>
        </p:nvSpPr>
        <p:spPr>
          <a:xfrm>
            <a:off x="2348944" y="287751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E460E9-253D-48C7-8341-553EE2A947D3}"/>
              </a:ext>
            </a:extLst>
          </p:cNvPr>
          <p:cNvSpPr/>
          <p:nvPr/>
        </p:nvSpPr>
        <p:spPr>
          <a:xfrm>
            <a:off x="7162195" y="1733793"/>
            <a:ext cx="591544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B4FDADC-DEE4-4796-AEC4-F1A422A877E1}"/>
              </a:ext>
            </a:extLst>
          </p:cNvPr>
          <p:cNvSpPr/>
          <p:nvPr/>
        </p:nvSpPr>
        <p:spPr>
          <a:xfrm>
            <a:off x="8066561" y="2884025"/>
            <a:ext cx="573586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1547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8" y="2961788"/>
            <a:ext cx="837937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pPr algn="ctr"/>
            <a:endParaRPr lang="pt-BR" sz="2400" b="1" dirty="0"/>
          </a:p>
          <a:p>
            <a:pPr algn="ctr"/>
            <a:r>
              <a:rPr lang="en-US" sz="1800" b="1" dirty="0">
                <a:latin typeface="Calibri"/>
                <a:ea typeface="SimSun"/>
              </a:rPr>
              <a:t>AutoCreate PR ke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tidak </a:t>
            </a:r>
            <a:r>
              <a:rPr lang="en-US" sz="1800" b="1" dirty="0" err="1">
                <a:latin typeface="Calibri"/>
                <a:ea typeface="SimSun"/>
              </a:rPr>
              <a:t>memilih</a:t>
            </a:r>
            <a:r>
              <a:rPr lang="en-US" sz="1800" b="1" dirty="0">
                <a:latin typeface="Calibri"/>
                <a:ea typeface="SimSun"/>
              </a:rPr>
              <a:t> supplier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26996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70E92-FC02-470B-946F-AC9F5DAF7F82}"/>
              </a:ext>
            </a:extLst>
          </p:cNvPr>
          <p:cNvSpPr txBox="1"/>
          <p:nvPr/>
        </p:nvSpPr>
        <p:spPr>
          <a:xfrm>
            <a:off x="-65800" y="905278"/>
            <a:ext cx="6161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AutoCreate PR ke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tidak </a:t>
            </a:r>
            <a:r>
              <a:rPr lang="en-US" sz="1800" b="1" dirty="0" err="1">
                <a:latin typeface="Calibri"/>
                <a:ea typeface="SimSun"/>
              </a:rPr>
              <a:t>memilih</a:t>
            </a:r>
            <a:r>
              <a:rPr lang="en-US" sz="1800" b="1" dirty="0">
                <a:latin typeface="Calibri"/>
                <a:ea typeface="SimSun"/>
              </a:rPr>
              <a:t> supplier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 by Staff Purchasing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050E2-FB2C-486F-9511-6AA14845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1" y="2081502"/>
            <a:ext cx="6658435" cy="335696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22A6D3-08D1-44E3-A226-9A7902024E59}"/>
              </a:ext>
            </a:extLst>
          </p:cNvPr>
          <p:cNvGraphicFramePr>
            <a:graphicFrameLocks noGrp="1"/>
          </p:cNvGraphicFramePr>
          <p:nvPr/>
        </p:nvGraphicFramePr>
        <p:xfrm>
          <a:off x="7901832" y="2907523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PURSTF03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818F3B7-678B-44D3-BA42-5AE4206076D9}"/>
              </a:ext>
            </a:extLst>
          </p:cNvPr>
          <p:cNvSpPr/>
          <p:nvPr/>
        </p:nvSpPr>
        <p:spPr>
          <a:xfrm>
            <a:off x="892254" y="2104165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417F80-9A9B-42A0-846F-D94BB4A4DA15}"/>
              </a:ext>
            </a:extLst>
          </p:cNvPr>
          <p:cNvSpPr/>
          <p:nvPr/>
        </p:nvSpPr>
        <p:spPr>
          <a:xfrm>
            <a:off x="4660586" y="200041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081AA-41F2-42C6-832B-3CAFA3FFC3E0}"/>
              </a:ext>
            </a:extLst>
          </p:cNvPr>
          <p:cNvSpPr/>
          <p:nvPr/>
        </p:nvSpPr>
        <p:spPr>
          <a:xfrm>
            <a:off x="3134463" y="2728697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EC80BF-C09E-454B-9078-4447E622E2CB}"/>
              </a:ext>
            </a:extLst>
          </p:cNvPr>
          <p:cNvSpPr/>
          <p:nvPr/>
        </p:nvSpPr>
        <p:spPr>
          <a:xfrm>
            <a:off x="4505596" y="339970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49384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73DB0-4BE8-42DE-8EC2-FE7A8BE3F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568"/>
            <a:ext cx="2172677" cy="3253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58AAA-467E-4FAF-8AF7-C803BE7A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92" y="2436162"/>
            <a:ext cx="3458963" cy="2743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8197E7-A1AE-43D6-8D3D-6D253C41B45E}"/>
              </a:ext>
            </a:extLst>
          </p:cNvPr>
          <p:cNvSpPr txBox="1"/>
          <p:nvPr/>
        </p:nvSpPr>
        <p:spPr>
          <a:xfrm>
            <a:off x="-19022" y="881173"/>
            <a:ext cx="61150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AutoCreate PR ke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tidak </a:t>
            </a:r>
            <a:r>
              <a:rPr lang="en-US" sz="1800" b="1" dirty="0" err="1">
                <a:latin typeface="Calibri"/>
                <a:ea typeface="SimSun"/>
              </a:rPr>
              <a:t>memilih</a:t>
            </a:r>
            <a:r>
              <a:rPr lang="en-US" sz="1800" b="1" dirty="0">
                <a:latin typeface="Calibri"/>
                <a:ea typeface="SimSun"/>
              </a:rPr>
              <a:t> supplier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Find PR that has been Created and Create PO 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017E5-961C-47B2-8316-8AA10437970A}"/>
              </a:ext>
            </a:extLst>
          </p:cNvPr>
          <p:cNvSpPr/>
          <p:nvPr/>
        </p:nvSpPr>
        <p:spPr>
          <a:xfrm>
            <a:off x="503853" y="3051797"/>
            <a:ext cx="830425" cy="2325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FE0F2-0D01-46A1-9E9A-726E4D8B4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70" y="2584614"/>
            <a:ext cx="5936330" cy="247506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68123A6-F65C-466C-ADFB-359B353F6007}"/>
              </a:ext>
            </a:extLst>
          </p:cNvPr>
          <p:cNvSpPr/>
          <p:nvPr/>
        </p:nvSpPr>
        <p:spPr>
          <a:xfrm>
            <a:off x="1968685" y="179756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E4448F-3F5D-4EB1-A4AD-D6821A547B5D}"/>
              </a:ext>
            </a:extLst>
          </p:cNvPr>
          <p:cNvSpPr/>
          <p:nvPr/>
        </p:nvSpPr>
        <p:spPr>
          <a:xfrm>
            <a:off x="5736000" y="2256162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799493-44BB-45E3-AC4D-D2304EA3D4E4}"/>
              </a:ext>
            </a:extLst>
          </p:cNvPr>
          <p:cNvSpPr/>
          <p:nvPr/>
        </p:nvSpPr>
        <p:spPr>
          <a:xfrm>
            <a:off x="11829823" y="240461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B53077-0F26-4F2D-A588-195DB9C68FD7}"/>
              </a:ext>
            </a:extLst>
          </p:cNvPr>
          <p:cNvSpPr/>
          <p:nvPr/>
        </p:nvSpPr>
        <p:spPr>
          <a:xfrm>
            <a:off x="3051109" y="2844800"/>
            <a:ext cx="1017971" cy="1320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9495F-D14D-48C5-B2B6-EA15FC16E1EF}"/>
              </a:ext>
            </a:extLst>
          </p:cNvPr>
          <p:cNvSpPr/>
          <p:nvPr/>
        </p:nvSpPr>
        <p:spPr>
          <a:xfrm>
            <a:off x="5085575" y="4947189"/>
            <a:ext cx="830425" cy="2325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2A5C93-6BBD-44FC-9ABD-CD7C2A082335}"/>
              </a:ext>
            </a:extLst>
          </p:cNvPr>
          <p:cNvSpPr/>
          <p:nvPr/>
        </p:nvSpPr>
        <p:spPr>
          <a:xfrm>
            <a:off x="6339839" y="2860590"/>
            <a:ext cx="5749303" cy="2940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C3F8DB-4E6D-49E4-8010-4DDC5B2DECE6}"/>
              </a:ext>
            </a:extLst>
          </p:cNvPr>
          <p:cNvSpPr/>
          <p:nvPr/>
        </p:nvSpPr>
        <p:spPr>
          <a:xfrm>
            <a:off x="7953518" y="4408167"/>
            <a:ext cx="2155682" cy="6515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E4E3C8-D5E2-487E-A999-5CFE9E3DF3A6}"/>
              </a:ext>
            </a:extLst>
          </p:cNvPr>
          <p:cNvSpPr/>
          <p:nvPr/>
        </p:nvSpPr>
        <p:spPr>
          <a:xfrm>
            <a:off x="11179398" y="4555487"/>
            <a:ext cx="830425" cy="2325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2244529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E1EA02-E9C6-4E97-ACBF-7E408A898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17" y="2915450"/>
            <a:ext cx="5422766" cy="3239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818D5-F6F8-4890-88F4-501597203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8320"/>
            <a:ext cx="4170784" cy="2446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197E7-A1AE-43D6-8D3D-6D253C41B45E}"/>
              </a:ext>
            </a:extLst>
          </p:cNvPr>
          <p:cNvSpPr txBox="1"/>
          <p:nvPr/>
        </p:nvSpPr>
        <p:spPr>
          <a:xfrm>
            <a:off x="-19022" y="881173"/>
            <a:ext cx="61150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AutoCreate PR ke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tidak </a:t>
            </a:r>
            <a:r>
              <a:rPr lang="en-US" sz="1800" b="1" dirty="0" err="1">
                <a:latin typeface="Calibri"/>
                <a:ea typeface="SimSun"/>
              </a:rPr>
              <a:t>memilih</a:t>
            </a:r>
            <a:r>
              <a:rPr lang="en-US" sz="1800" b="1" dirty="0">
                <a:latin typeface="Calibri"/>
                <a:ea typeface="SimSun"/>
              </a:rPr>
              <a:t> supplier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Create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tidak </a:t>
            </a:r>
            <a:r>
              <a:rPr lang="en-US" sz="1800" b="1" dirty="0" err="1">
                <a:latin typeface="Calibri"/>
                <a:ea typeface="SimSun"/>
              </a:rPr>
              <a:t>ada</a:t>
            </a:r>
            <a:r>
              <a:rPr lang="en-US" sz="1800" b="1" dirty="0">
                <a:latin typeface="Calibri"/>
                <a:ea typeface="SimSun"/>
              </a:rPr>
              <a:t> supplier</a:t>
            </a:r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D615CE-1D37-4C7F-93AE-ECE6CA22816B}"/>
              </a:ext>
            </a:extLst>
          </p:cNvPr>
          <p:cNvSpPr/>
          <p:nvPr/>
        </p:nvSpPr>
        <p:spPr>
          <a:xfrm>
            <a:off x="3892349" y="212017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D9D4F9-4E47-41A2-B696-7EFAB9D6E6D5}"/>
              </a:ext>
            </a:extLst>
          </p:cNvPr>
          <p:cNvSpPr/>
          <p:nvPr/>
        </p:nvSpPr>
        <p:spPr>
          <a:xfrm>
            <a:off x="9518816" y="273545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ID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82892B-4CEC-469E-81FC-958CA95A6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28098"/>
              </p:ext>
            </p:extLst>
          </p:nvPr>
        </p:nvGraphicFramePr>
        <p:xfrm>
          <a:off x="8458014" y="896701"/>
          <a:ext cx="3846444" cy="128016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Source : Default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Supplier : -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Global Agreement : -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Click (B) Create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(W) AutoCreate to Purchase Order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Ship to : 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656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Create PR Non Trade hingga Receiving Non Trade</a:t>
            </a:r>
          </a:p>
          <a:p>
            <a:endParaRPr lang="en-US" sz="2400" b="1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PO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13: Input Tax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ada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ADF25-A818-48CD-8696-D63C205B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858690"/>
            <a:ext cx="10688320" cy="33472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6E00E2-E3BD-4428-901D-EF0820F23A14}"/>
              </a:ext>
            </a:extLst>
          </p:cNvPr>
          <p:cNvSpPr/>
          <p:nvPr/>
        </p:nvSpPr>
        <p:spPr>
          <a:xfrm>
            <a:off x="8885024" y="4383160"/>
            <a:ext cx="2199536" cy="4225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799684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197E7-A1AE-43D6-8D3D-6D253C41B45E}"/>
              </a:ext>
            </a:extLst>
          </p:cNvPr>
          <p:cNvSpPr txBox="1"/>
          <p:nvPr/>
        </p:nvSpPr>
        <p:spPr>
          <a:xfrm>
            <a:off x="-19022" y="881173"/>
            <a:ext cx="61150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AutoCreate PR ke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tidak </a:t>
            </a:r>
            <a:r>
              <a:rPr lang="en-US" sz="1800" b="1" dirty="0" err="1">
                <a:latin typeface="Calibri"/>
                <a:ea typeface="SimSun"/>
              </a:rPr>
              <a:t>memilih</a:t>
            </a:r>
            <a:r>
              <a:rPr lang="en-US" sz="1800" b="1" dirty="0">
                <a:latin typeface="Calibri"/>
                <a:ea typeface="SimSun"/>
              </a:rPr>
              <a:t> supplier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Saved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tidak </a:t>
            </a:r>
            <a:r>
              <a:rPr lang="en-US" sz="1800" b="1" dirty="0" err="1">
                <a:latin typeface="Calibri"/>
                <a:ea typeface="SimSun"/>
              </a:rPr>
              <a:t>memilih</a:t>
            </a:r>
            <a:r>
              <a:rPr lang="en-US" sz="1800" b="1" dirty="0">
                <a:latin typeface="Calibri"/>
                <a:ea typeface="SimSun"/>
              </a:rPr>
              <a:t> supplier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CB620-B16A-46AB-BCF7-24089D64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4" y="1798320"/>
            <a:ext cx="6376947" cy="38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359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8" y="2961788"/>
            <a:ext cx="837937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pPr algn="ctr"/>
            <a:endParaRPr lang="pt-BR" sz="2400" b="1" dirty="0"/>
          </a:p>
          <a:p>
            <a:pPr algn="ctr"/>
            <a:r>
              <a:rPr lang="en-US" sz="1800" b="1" dirty="0" err="1">
                <a:latin typeface="Calibri"/>
                <a:ea typeface="SimSun"/>
              </a:rPr>
              <a:t>Hubungkan</a:t>
            </a:r>
            <a:r>
              <a:rPr lang="en-US" sz="1800" b="1" dirty="0">
                <a:latin typeface="Calibri"/>
                <a:ea typeface="SimSun"/>
              </a:rPr>
              <a:t>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Quotaion</a:t>
            </a:r>
            <a:r>
              <a:rPr lang="en-US" sz="1800" b="1" dirty="0">
                <a:latin typeface="Calibri"/>
                <a:ea typeface="SimSun"/>
              </a:rPr>
              <a:t>/BPA </a:t>
            </a:r>
            <a:r>
              <a:rPr lang="en-US" sz="1800" b="1" dirty="0" err="1">
                <a:latin typeface="Calibri"/>
                <a:ea typeface="SimSun"/>
              </a:rPr>
              <a:t>melalui</a:t>
            </a:r>
            <a:r>
              <a:rPr lang="en-US" sz="1800" b="1" dirty="0">
                <a:latin typeface="Calibri"/>
                <a:ea typeface="SimSun"/>
              </a:rPr>
              <a:t> catalog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8923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70E92-FC02-470B-946F-AC9F5DAF7F82}"/>
              </a:ext>
            </a:extLst>
          </p:cNvPr>
          <p:cNvSpPr txBox="1"/>
          <p:nvPr/>
        </p:nvSpPr>
        <p:spPr>
          <a:xfrm>
            <a:off x="-65800" y="905278"/>
            <a:ext cx="6161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Hubungkan</a:t>
            </a:r>
            <a:r>
              <a:rPr lang="en-US" sz="1800" b="1" dirty="0">
                <a:latin typeface="Calibri"/>
                <a:ea typeface="SimSun"/>
              </a:rPr>
              <a:t>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Quotaion</a:t>
            </a:r>
            <a:r>
              <a:rPr lang="en-US" sz="1800" b="1" dirty="0">
                <a:latin typeface="Calibri"/>
                <a:ea typeface="SimSun"/>
              </a:rPr>
              <a:t>/BPA </a:t>
            </a:r>
            <a:r>
              <a:rPr lang="en-US" sz="1800" b="1" dirty="0" err="1">
                <a:latin typeface="Calibri"/>
                <a:ea typeface="SimSun"/>
              </a:rPr>
              <a:t>melalui</a:t>
            </a:r>
            <a:r>
              <a:rPr lang="en-US" sz="1800" b="1" dirty="0">
                <a:latin typeface="Calibri"/>
                <a:ea typeface="SimSun"/>
              </a:rPr>
              <a:t> catalog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 by Staff Purchasing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050E2-FB2C-486F-9511-6AA14845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1" y="2081502"/>
            <a:ext cx="6658435" cy="335696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22A6D3-08D1-44E3-A226-9A7902024E59}"/>
              </a:ext>
            </a:extLst>
          </p:cNvPr>
          <p:cNvGraphicFramePr>
            <a:graphicFrameLocks noGrp="1"/>
          </p:cNvGraphicFramePr>
          <p:nvPr/>
        </p:nvGraphicFramePr>
        <p:xfrm>
          <a:off x="7901832" y="2907523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PURSTF03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818F3B7-678B-44D3-BA42-5AE4206076D9}"/>
              </a:ext>
            </a:extLst>
          </p:cNvPr>
          <p:cNvSpPr/>
          <p:nvPr/>
        </p:nvSpPr>
        <p:spPr>
          <a:xfrm>
            <a:off x="892254" y="2104165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417F80-9A9B-42A0-846F-D94BB4A4DA15}"/>
              </a:ext>
            </a:extLst>
          </p:cNvPr>
          <p:cNvSpPr/>
          <p:nvPr/>
        </p:nvSpPr>
        <p:spPr>
          <a:xfrm>
            <a:off x="4660586" y="2000417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081AA-41F2-42C6-832B-3CAFA3FFC3E0}"/>
              </a:ext>
            </a:extLst>
          </p:cNvPr>
          <p:cNvSpPr/>
          <p:nvPr/>
        </p:nvSpPr>
        <p:spPr>
          <a:xfrm>
            <a:off x="3134463" y="2728697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EC80BF-C09E-454B-9078-4447E622E2CB}"/>
              </a:ext>
            </a:extLst>
          </p:cNvPr>
          <p:cNvSpPr/>
          <p:nvPr/>
        </p:nvSpPr>
        <p:spPr>
          <a:xfrm>
            <a:off x="4505596" y="3399704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9891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8E5F2-9958-4BFF-9779-076D2210B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8" y="1804222"/>
            <a:ext cx="1918939" cy="37499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FD0529-83C2-40FC-B4C9-6C0096A2CA23}"/>
              </a:ext>
            </a:extLst>
          </p:cNvPr>
          <p:cNvSpPr/>
          <p:nvPr/>
        </p:nvSpPr>
        <p:spPr>
          <a:xfrm>
            <a:off x="496328" y="3150540"/>
            <a:ext cx="1247631" cy="148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8665AF-0FC3-4B04-9DFE-3020CB3432CF}"/>
              </a:ext>
            </a:extLst>
          </p:cNvPr>
          <p:cNvSpPr/>
          <p:nvPr/>
        </p:nvSpPr>
        <p:spPr>
          <a:xfrm>
            <a:off x="1851767" y="1624222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7F681-D6BF-485A-A82B-B0E4B4F15344}"/>
              </a:ext>
            </a:extLst>
          </p:cNvPr>
          <p:cNvSpPr txBox="1"/>
          <p:nvPr/>
        </p:nvSpPr>
        <p:spPr>
          <a:xfrm>
            <a:off x="-65800" y="905278"/>
            <a:ext cx="6161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Hubungkan</a:t>
            </a:r>
            <a:r>
              <a:rPr lang="en-US" sz="1800" b="1" dirty="0">
                <a:latin typeface="Calibri"/>
                <a:ea typeface="SimSun"/>
              </a:rPr>
              <a:t>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Quotaion</a:t>
            </a:r>
            <a:r>
              <a:rPr lang="en-US" sz="1800" b="1" dirty="0">
                <a:latin typeface="Calibri"/>
                <a:ea typeface="SimSun"/>
              </a:rPr>
              <a:t>/BPA </a:t>
            </a:r>
            <a:r>
              <a:rPr lang="en-US" sz="1800" b="1" dirty="0" err="1">
                <a:latin typeface="Calibri"/>
                <a:ea typeface="SimSun"/>
              </a:rPr>
              <a:t>melalui</a:t>
            </a:r>
            <a:r>
              <a:rPr lang="en-US" sz="1800" b="1" dirty="0">
                <a:latin typeface="Calibri"/>
                <a:ea typeface="SimSun"/>
              </a:rPr>
              <a:t> catalog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Find Purchase Order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E9476F-BB42-4637-9020-0AD72956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67" y="1984222"/>
            <a:ext cx="4619682" cy="345758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FC4C935-2641-4A3B-93A4-4ED3162738EF}"/>
              </a:ext>
            </a:extLst>
          </p:cNvPr>
          <p:cNvSpPr/>
          <p:nvPr/>
        </p:nvSpPr>
        <p:spPr>
          <a:xfrm>
            <a:off x="6783557" y="1804222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D0DD3D-9250-44FD-85E3-E0D1941A2A2B}"/>
              </a:ext>
            </a:extLst>
          </p:cNvPr>
          <p:cNvSpPr/>
          <p:nvPr/>
        </p:nvSpPr>
        <p:spPr>
          <a:xfrm>
            <a:off x="3250030" y="2256564"/>
            <a:ext cx="1247631" cy="148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AD784-B38C-440B-A29C-110C90884B6E}"/>
              </a:ext>
            </a:extLst>
          </p:cNvPr>
          <p:cNvSpPr/>
          <p:nvPr/>
        </p:nvSpPr>
        <p:spPr>
          <a:xfrm>
            <a:off x="5967167" y="5160020"/>
            <a:ext cx="886120" cy="1566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4AAA45-895E-41D3-BC62-6FD00A618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449" y="2593670"/>
            <a:ext cx="4795962" cy="256635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5CFAB68-F6B6-4C11-AD09-A3B35D59CB00}"/>
              </a:ext>
            </a:extLst>
          </p:cNvPr>
          <p:cNvSpPr/>
          <p:nvPr/>
        </p:nvSpPr>
        <p:spPr>
          <a:xfrm>
            <a:off x="11719172" y="240347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165C16-DD67-41DF-A592-096972DD729D}"/>
              </a:ext>
            </a:extLst>
          </p:cNvPr>
          <p:cNvSpPr/>
          <p:nvPr/>
        </p:nvSpPr>
        <p:spPr>
          <a:xfrm>
            <a:off x="7193688" y="3049364"/>
            <a:ext cx="4501984" cy="1746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EEC29-F538-479B-B747-4B3DC3F2FFE3}"/>
              </a:ext>
            </a:extLst>
          </p:cNvPr>
          <p:cNvSpPr/>
          <p:nvPr/>
        </p:nvSpPr>
        <p:spPr>
          <a:xfrm>
            <a:off x="10936663" y="4888214"/>
            <a:ext cx="1097747" cy="1746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326756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3672C92-8151-4481-8477-630A0FF4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789" y="3957531"/>
            <a:ext cx="3859897" cy="2538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80D673-4BA4-439D-B6CB-7BAE2991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89" y="1161969"/>
            <a:ext cx="3749352" cy="2684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BDB53-FB49-4B1F-9519-AE8F78FA9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" y="2291969"/>
            <a:ext cx="4805094" cy="28497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FD0529-83C2-40FC-B4C9-6C0096A2CA23}"/>
              </a:ext>
            </a:extLst>
          </p:cNvPr>
          <p:cNvSpPr/>
          <p:nvPr/>
        </p:nvSpPr>
        <p:spPr>
          <a:xfrm>
            <a:off x="1327584" y="4992885"/>
            <a:ext cx="678730" cy="148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8665AF-0FC3-4B04-9DFE-3020CB3432CF}"/>
              </a:ext>
            </a:extLst>
          </p:cNvPr>
          <p:cNvSpPr/>
          <p:nvPr/>
        </p:nvSpPr>
        <p:spPr>
          <a:xfrm>
            <a:off x="4697147" y="214869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7F681-D6BF-485A-A82B-B0E4B4F15344}"/>
              </a:ext>
            </a:extLst>
          </p:cNvPr>
          <p:cNvSpPr txBox="1"/>
          <p:nvPr/>
        </p:nvSpPr>
        <p:spPr>
          <a:xfrm>
            <a:off x="-65800" y="905278"/>
            <a:ext cx="6161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Hubungkan</a:t>
            </a:r>
            <a:r>
              <a:rPr lang="en-US" sz="1800" b="1" dirty="0">
                <a:latin typeface="Calibri"/>
                <a:ea typeface="SimSun"/>
              </a:rPr>
              <a:t>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Quotaion</a:t>
            </a:r>
            <a:r>
              <a:rPr lang="en-US" sz="1800" b="1" dirty="0">
                <a:latin typeface="Calibri"/>
                <a:ea typeface="SimSun"/>
              </a:rPr>
              <a:t>/BPA </a:t>
            </a:r>
            <a:r>
              <a:rPr lang="en-US" sz="1800" b="1" dirty="0" err="1">
                <a:latin typeface="Calibri"/>
                <a:ea typeface="SimSun"/>
              </a:rPr>
              <a:t>melalui</a:t>
            </a:r>
            <a:r>
              <a:rPr lang="en-US" sz="1800" b="1" dirty="0">
                <a:latin typeface="Calibri"/>
                <a:ea typeface="SimSun"/>
              </a:rPr>
              <a:t> catalog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Link PO line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catalog </a:t>
            </a:r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C4C935-2641-4A3B-93A4-4ED3162738EF}"/>
              </a:ext>
            </a:extLst>
          </p:cNvPr>
          <p:cNvSpPr/>
          <p:nvPr/>
        </p:nvSpPr>
        <p:spPr>
          <a:xfrm>
            <a:off x="9895141" y="981969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CFAB68-F6B6-4C11-AD09-A3B35D59CB00}"/>
              </a:ext>
            </a:extLst>
          </p:cNvPr>
          <p:cNvSpPr/>
          <p:nvPr/>
        </p:nvSpPr>
        <p:spPr>
          <a:xfrm>
            <a:off x="9855867" y="384669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F7B2B-8457-48F1-8BED-8A27463FC9E9}"/>
              </a:ext>
            </a:extLst>
          </p:cNvPr>
          <p:cNvSpPr/>
          <p:nvPr/>
        </p:nvSpPr>
        <p:spPr>
          <a:xfrm>
            <a:off x="9357137" y="3642428"/>
            <a:ext cx="678730" cy="148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6B028F-A98E-450F-A480-4967FAB952B4}"/>
              </a:ext>
            </a:extLst>
          </p:cNvPr>
          <p:cNvSpPr/>
          <p:nvPr/>
        </p:nvSpPr>
        <p:spPr>
          <a:xfrm>
            <a:off x="6306936" y="5413593"/>
            <a:ext cx="489790" cy="1482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BB195A-D686-4CD2-A599-DFC8AA1666A4}"/>
              </a:ext>
            </a:extLst>
          </p:cNvPr>
          <p:cNvSpPr/>
          <p:nvPr/>
        </p:nvSpPr>
        <p:spPr>
          <a:xfrm>
            <a:off x="9506956" y="6295990"/>
            <a:ext cx="678730" cy="1488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455202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2B2A-2BD7-2359-2706-5497F732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5E1E40-9BE1-4444-960D-E3F83FC0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185" y="1686414"/>
            <a:ext cx="5295376" cy="3871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0DC5A-7EDE-4596-B1CD-09E0A589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800" y="1686414"/>
            <a:ext cx="6227951" cy="3715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5257-CFC3-634F-A3B5-C50A225EAA2D}"/>
              </a:ext>
            </a:extLst>
          </p:cNvPr>
          <p:cNvSpPr txBox="1"/>
          <p:nvPr/>
        </p:nvSpPr>
        <p:spPr>
          <a:xfrm>
            <a:off x="192422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PO-17: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FD0529-83C2-40FC-B4C9-6C0096A2CA23}"/>
              </a:ext>
            </a:extLst>
          </p:cNvPr>
          <p:cNvSpPr/>
          <p:nvPr/>
        </p:nvSpPr>
        <p:spPr>
          <a:xfrm>
            <a:off x="1234048" y="3239519"/>
            <a:ext cx="2895991" cy="2910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8665AF-0FC3-4B04-9DFE-3020CB3432CF}"/>
              </a:ext>
            </a:extLst>
          </p:cNvPr>
          <p:cNvSpPr/>
          <p:nvPr/>
        </p:nvSpPr>
        <p:spPr>
          <a:xfrm>
            <a:off x="5915999" y="1551609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7F681-D6BF-485A-A82B-B0E4B4F15344}"/>
              </a:ext>
            </a:extLst>
          </p:cNvPr>
          <p:cNvSpPr txBox="1"/>
          <p:nvPr/>
        </p:nvSpPr>
        <p:spPr>
          <a:xfrm>
            <a:off x="-65800" y="905278"/>
            <a:ext cx="61617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PO-17 </a:t>
            </a:r>
            <a:r>
              <a:rPr lang="en-US" sz="1800" b="1" dirty="0" err="1">
                <a:latin typeface="Calibri"/>
                <a:ea typeface="SimSun"/>
              </a:rPr>
              <a:t>Hubungkan</a:t>
            </a:r>
            <a:r>
              <a:rPr lang="en-US" sz="1800" b="1" dirty="0">
                <a:latin typeface="Calibri"/>
                <a:ea typeface="SimSun"/>
              </a:rPr>
              <a:t> PO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Quotaion</a:t>
            </a:r>
            <a:r>
              <a:rPr lang="en-US" sz="1800" b="1" dirty="0">
                <a:latin typeface="Calibri"/>
                <a:ea typeface="SimSun"/>
              </a:rPr>
              <a:t>/BPA </a:t>
            </a:r>
            <a:r>
              <a:rPr lang="en-US" sz="1800" b="1" dirty="0" err="1">
                <a:latin typeface="Calibri"/>
                <a:ea typeface="SimSun"/>
              </a:rPr>
              <a:t>melalui</a:t>
            </a:r>
            <a:r>
              <a:rPr lang="en-US" sz="1800" b="1" dirty="0">
                <a:latin typeface="Calibri"/>
                <a:ea typeface="SimSun"/>
              </a:rPr>
              <a:t> catalog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Link PO line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catalog and Approve PO</a:t>
            </a:r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C4C935-2641-4A3B-93A4-4ED3162738EF}"/>
              </a:ext>
            </a:extLst>
          </p:cNvPr>
          <p:cNvSpPr/>
          <p:nvPr/>
        </p:nvSpPr>
        <p:spPr>
          <a:xfrm>
            <a:off x="11459247" y="1477914"/>
            <a:ext cx="540331" cy="5073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CC843B-81FE-40F1-AC00-05E685F0A0AC}"/>
              </a:ext>
            </a:extLst>
          </p:cNvPr>
          <p:cNvSpPr/>
          <p:nvPr/>
        </p:nvSpPr>
        <p:spPr>
          <a:xfrm>
            <a:off x="5200979" y="5186710"/>
            <a:ext cx="895019" cy="2153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927652-F7DE-4FAF-BCCF-C68F8F7AD902}"/>
              </a:ext>
            </a:extLst>
          </p:cNvPr>
          <p:cNvSpPr/>
          <p:nvPr/>
        </p:nvSpPr>
        <p:spPr>
          <a:xfrm>
            <a:off x="9604868" y="5186710"/>
            <a:ext cx="1075701" cy="35001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104054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906315" y="2902870"/>
            <a:ext cx="907591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– Lebih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dari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1 PR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21735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CDB95-5F2F-3FCA-76EC-2813DE25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923BC3-5546-77AE-3DBF-1F9F8021AD50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7B13D7C-CD06-61AD-D602-0E8280EDAC19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8354-1187-3ACD-AC1D-672D6DAF0866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RFQ - Lebih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1 PR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3475496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923BC3-5546-77AE-3DBF-1F9F8021A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574701"/>
              </p:ext>
            </p:extLst>
          </p:nvPr>
        </p:nvGraphicFramePr>
        <p:xfrm>
          <a:off x="10294156" y="1831846"/>
          <a:ext cx="1897844" cy="231648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18978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RFQ - Lebih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1 PR</a:t>
            </a:r>
          </a:p>
          <a:p>
            <a:r>
              <a:rPr lang="en-US" sz="1800" b="1" dirty="0">
                <a:latin typeface="Calibri"/>
                <a:ea typeface="SimSun"/>
              </a:rPr>
              <a:t> Step 1: AutoCreate RFQ </a:t>
            </a:r>
            <a:r>
              <a:rPr lang="en-US" sz="1800" b="1" dirty="0" err="1">
                <a:latin typeface="Calibri"/>
                <a:ea typeface="SimSun"/>
              </a:rPr>
              <a:t>hanya</a:t>
            </a:r>
            <a:r>
              <a:rPr lang="en-US" sz="1800" b="1" dirty="0">
                <a:latin typeface="Calibri"/>
                <a:ea typeface="SimSun"/>
              </a:rPr>
              <a:t> bisa untuk 1 Nomor PR 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786C64-4DA4-485E-B343-D0326B88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845574"/>
            <a:ext cx="2555414" cy="3867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D88C5C-840B-4892-B5B9-CC6C87B88A8A}"/>
              </a:ext>
            </a:extLst>
          </p:cNvPr>
          <p:cNvSpPr/>
          <p:nvPr/>
        </p:nvSpPr>
        <p:spPr>
          <a:xfrm>
            <a:off x="364930" y="3429000"/>
            <a:ext cx="860555" cy="2474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4642B-602A-47E5-9B9B-29811E2F3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22" y="2007426"/>
            <a:ext cx="4654967" cy="36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2975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906315" y="2902870"/>
            <a:ext cx="907591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- Qty RFQ &gt; PR / Qty RFQ &lt; PR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60977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C4B84F-8267-433E-B15E-EC1AB976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82" y="1945465"/>
            <a:ext cx="6874632" cy="3398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Create PR Non Trade hingga Receiving Non Trade</a:t>
            </a:r>
          </a:p>
          <a:p>
            <a:endParaRPr lang="en-US" sz="2400" b="1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PO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13: Input Tax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ada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6E00E2-E3BD-4428-901D-EF0820F23A14}"/>
              </a:ext>
            </a:extLst>
          </p:cNvPr>
          <p:cNvSpPr/>
          <p:nvPr/>
        </p:nvSpPr>
        <p:spPr>
          <a:xfrm>
            <a:off x="2423264" y="3316360"/>
            <a:ext cx="6649616" cy="1519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002B8-4089-4012-AA0F-AE0CEB00E88D}"/>
              </a:ext>
            </a:extLst>
          </p:cNvPr>
          <p:cNvSpPr/>
          <p:nvPr/>
        </p:nvSpPr>
        <p:spPr>
          <a:xfrm>
            <a:off x="8626892" y="4981091"/>
            <a:ext cx="445988" cy="1903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4797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CDB95-5F2F-3FCA-76EC-2813DE25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923BC3-5546-77AE-3DBF-1F9F8021AD50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7B13D7C-CD06-61AD-D602-0E8280EDAC19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0F8354-1187-3ACD-AC1D-672D6DAF0866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- Qty RFQ &gt; PR / Qty RFQ &lt; PR</a:t>
            </a:r>
            <a:endParaRPr lang="en-US" sz="2400" b="1" dirty="0"/>
          </a:p>
          <a:p>
            <a:r>
              <a:rPr lang="en-US" sz="1800" b="1" dirty="0">
                <a:latin typeface="Calibri"/>
                <a:ea typeface="SimSun"/>
              </a:rPr>
              <a:t>Step 1: Login to Oracle Application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5377214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B14DF0-536C-424A-AC06-87EF59F8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2019132"/>
            <a:ext cx="4893118" cy="33970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B13D7C-CD06-61AD-D602-0E8280EDAC19}"/>
              </a:ext>
            </a:extLst>
          </p:cNvPr>
          <p:cNvSpPr/>
          <p:nvPr/>
        </p:nvSpPr>
        <p:spPr>
          <a:xfrm>
            <a:off x="688156" y="3299381"/>
            <a:ext cx="1932495" cy="2073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- Qty RFQ &gt; PR / Qty RFQ &lt; PR</a:t>
            </a:r>
            <a:endParaRPr lang="en-US" sz="2400" b="1" dirty="0"/>
          </a:p>
          <a:p>
            <a:r>
              <a:rPr lang="en-US" sz="1800" b="1" dirty="0">
                <a:latin typeface="Calibri"/>
                <a:ea typeface="SimSun"/>
              </a:rPr>
              <a:t>Step 2: Open AutoCreate and Create RFQ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link to PR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C59AE-377C-4602-82A3-26BC1DD1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12" y="1873017"/>
            <a:ext cx="4668178" cy="36892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6A0402-3669-4798-978F-0FBFE1E0DC5C}"/>
              </a:ext>
            </a:extLst>
          </p:cNvPr>
          <p:cNvSpPr/>
          <p:nvPr/>
        </p:nvSpPr>
        <p:spPr>
          <a:xfrm>
            <a:off x="7279064" y="2405406"/>
            <a:ext cx="1403024" cy="1869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2D209-8614-43C3-8955-856491480C6C}"/>
              </a:ext>
            </a:extLst>
          </p:cNvPr>
          <p:cNvSpPr/>
          <p:nvPr/>
        </p:nvSpPr>
        <p:spPr>
          <a:xfrm>
            <a:off x="10052115" y="5322696"/>
            <a:ext cx="1014953" cy="1731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98532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424A5BF-03D4-4BDF-B343-95FCD6B8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728708"/>
            <a:ext cx="9563929" cy="4016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- Qty RFQ &gt; PR / Qty RFQ &lt; PR</a:t>
            </a:r>
            <a:endParaRPr lang="en-US" sz="2400" b="1" dirty="0"/>
          </a:p>
          <a:p>
            <a:r>
              <a:rPr lang="en-US" sz="1800" b="1" dirty="0">
                <a:latin typeface="Calibri"/>
                <a:ea typeface="SimSun"/>
              </a:rPr>
              <a:t>Step 3: Open AutoCreate and Create RFQ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link to PR</a:t>
            </a:r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6F249-DA4B-4D91-944B-3A3C356A5724}"/>
              </a:ext>
            </a:extLst>
          </p:cNvPr>
          <p:cNvSpPr/>
          <p:nvPr/>
        </p:nvSpPr>
        <p:spPr>
          <a:xfrm>
            <a:off x="2766396" y="4634924"/>
            <a:ext cx="3445868" cy="10117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9471D6-7A76-46CC-94C4-8E916FA30CC9}"/>
              </a:ext>
            </a:extLst>
          </p:cNvPr>
          <p:cNvSpPr/>
          <p:nvPr/>
        </p:nvSpPr>
        <p:spPr>
          <a:xfrm>
            <a:off x="192422" y="2371952"/>
            <a:ext cx="9563929" cy="2109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8708B9-5DA2-4304-B341-0BBCF8670CC4}"/>
              </a:ext>
            </a:extLst>
          </p:cNvPr>
          <p:cNvSpPr/>
          <p:nvPr/>
        </p:nvSpPr>
        <p:spPr>
          <a:xfrm>
            <a:off x="7904374" y="4851201"/>
            <a:ext cx="1437589" cy="3146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079774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- Qty RFQ &gt; PR / Qty RFQ &lt; PR</a:t>
            </a:r>
            <a:endParaRPr lang="en-US" sz="2400" b="1" dirty="0"/>
          </a:p>
          <a:p>
            <a:r>
              <a:rPr lang="en-US" sz="1800" b="1" dirty="0">
                <a:latin typeface="Calibri"/>
                <a:ea typeface="SimSun"/>
              </a:rPr>
              <a:t>Step 4: RFQ created and set QTY RFQ &gt; PR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2CDE8-A229-4757-A14F-3D37601B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923943"/>
            <a:ext cx="5806943" cy="33683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52B81A-5EB0-451C-B7C2-653BE190E888}"/>
              </a:ext>
            </a:extLst>
          </p:cNvPr>
          <p:cNvSpPr/>
          <p:nvPr/>
        </p:nvSpPr>
        <p:spPr>
          <a:xfrm>
            <a:off x="3794660" y="2428512"/>
            <a:ext cx="1842569" cy="26755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9B910-8843-4806-BE0D-AC42790CDEAF}"/>
              </a:ext>
            </a:extLst>
          </p:cNvPr>
          <p:cNvSpPr/>
          <p:nvPr/>
        </p:nvSpPr>
        <p:spPr>
          <a:xfrm>
            <a:off x="2988297" y="4832347"/>
            <a:ext cx="1348033" cy="2675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8BEBE8-A8AB-4CAC-ABBB-5E6BA5D2771C}"/>
              </a:ext>
            </a:extLst>
          </p:cNvPr>
          <p:cNvSpPr/>
          <p:nvPr/>
        </p:nvSpPr>
        <p:spPr>
          <a:xfrm>
            <a:off x="1135928" y="3653998"/>
            <a:ext cx="3200402" cy="26755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F0B0F-61AF-44AC-B4E4-B61A365F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21" y="1923943"/>
            <a:ext cx="5011660" cy="34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205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DE5CB30-84AD-4734-9A22-E269E0FA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613" y="2344285"/>
            <a:ext cx="4725728" cy="1045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4969"/>
            <a:ext cx="972457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- Qty RFQ &gt; PR / Qty RFQ &lt; PR</a:t>
            </a:r>
            <a:endParaRPr lang="en-US" sz="2400" b="1" dirty="0"/>
          </a:p>
          <a:p>
            <a:r>
              <a:rPr lang="en-US" sz="1800" b="1" dirty="0">
                <a:latin typeface="Calibri"/>
                <a:ea typeface="SimSun"/>
              </a:rPr>
              <a:t>Step 5: Input </a:t>
            </a:r>
            <a:r>
              <a:rPr lang="en-US" sz="1800" b="1" dirty="0" err="1">
                <a:latin typeface="Calibri"/>
                <a:ea typeface="SimSun"/>
              </a:rPr>
              <a:t>Informasi</a:t>
            </a:r>
            <a:r>
              <a:rPr lang="en-US" sz="1800" b="1" dirty="0">
                <a:latin typeface="Calibri"/>
                <a:ea typeface="SimSun"/>
              </a:rPr>
              <a:t> RFQ dan Qty RFQ tidak bisa di set </a:t>
            </a:r>
            <a:r>
              <a:rPr lang="en-US" sz="1800" b="1" dirty="0" err="1">
                <a:latin typeface="Calibri"/>
                <a:ea typeface="SimSun"/>
              </a:rPr>
              <a:t>dikarenakan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hanya</a:t>
            </a:r>
            <a:r>
              <a:rPr lang="en-US" sz="1800" b="1" dirty="0">
                <a:latin typeface="Calibri"/>
                <a:ea typeface="SimSun"/>
              </a:rPr>
              <a:t> bisa </a:t>
            </a:r>
            <a:r>
              <a:rPr lang="en-US" sz="1800" b="1" dirty="0" err="1">
                <a:latin typeface="Calibri"/>
                <a:ea typeface="SimSun"/>
              </a:rPr>
              <a:t>mengatur</a:t>
            </a:r>
            <a:r>
              <a:rPr lang="en-US" sz="1800" b="1" dirty="0">
                <a:latin typeface="Calibri"/>
                <a:ea typeface="SimSun"/>
              </a:rPr>
              <a:t> target harga dan supplier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dikirimkan</a:t>
            </a:r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A0402-3669-4798-978F-0FBFE1E0DC5C}"/>
              </a:ext>
            </a:extLst>
          </p:cNvPr>
          <p:cNvSpPr/>
          <p:nvPr/>
        </p:nvSpPr>
        <p:spPr>
          <a:xfrm>
            <a:off x="4803056" y="2567844"/>
            <a:ext cx="4623747" cy="4015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2D209-8614-43C3-8955-856491480C6C}"/>
              </a:ext>
            </a:extLst>
          </p:cNvPr>
          <p:cNvSpPr/>
          <p:nvPr/>
        </p:nvSpPr>
        <p:spPr>
          <a:xfrm>
            <a:off x="10363199" y="664129"/>
            <a:ext cx="1014953" cy="1731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0A2957-C889-4382-8261-DCED6E45F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749569"/>
              </p:ext>
            </p:extLst>
          </p:nvPr>
        </p:nvGraphicFramePr>
        <p:xfrm>
          <a:off x="9629581" y="185278"/>
          <a:ext cx="2562419" cy="3677502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56241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8182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Path and Action</a:t>
                      </a:r>
                      <a:endParaRPr lang="en-ID" sz="11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24257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Ship to : HOQ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Bill To : HOQ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Due Date : tanggal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keperluan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RFQ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: Detail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mengenai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RFQ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Status : Active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Quote Approval Required : Tick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Quote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Activitiy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: Tanggal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berlakunya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RFQ bisa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dipakai</a:t>
                      </a:r>
                      <a:endParaRPr lang="en-US" sz="11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(B) Click DFF pada Header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 PR : input nomor PR yang link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kepada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Nomor RFQ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(I) Save</a:t>
                      </a: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1652D9F-BBD5-4B3E-9FD1-F9C1B5D5A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2573"/>
            <a:ext cx="4600280" cy="3119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003FA4-0E09-49B6-A7EB-31A863EEE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4" y="3944231"/>
            <a:ext cx="5490205" cy="25956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85E738-2663-4D24-B5FA-9109E1544BFF}"/>
              </a:ext>
            </a:extLst>
          </p:cNvPr>
          <p:cNvSpPr/>
          <p:nvPr/>
        </p:nvSpPr>
        <p:spPr>
          <a:xfrm>
            <a:off x="35561" y="2230121"/>
            <a:ext cx="3037578" cy="11594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B4968D-BCF6-4DE0-9AD0-E567D4BD6F34}"/>
              </a:ext>
            </a:extLst>
          </p:cNvPr>
          <p:cNvSpPr/>
          <p:nvPr/>
        </p:nvSpPr>
        <p:spPr>
          <a:xfrm>
            <a:off x="4911594" y="4247386"/>
            <a:ext cx="3449981" cy="16356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4F217B-A66E-4571-95F5-E8725F61E157}"/>
              </a:ext>
            </a:extLst>
          </p:cNvPr>
          <p:cNvSpPr/>
          <p:nvPr/>
        </p:nvSpPr>
        <p:spPr>
          <a:xfrm>
            <a:off x="3282473" y="2479249"/>
            <a:ext cx="1214114" cy="2087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5BE052-74C5-43D1-9377-B61B4554B785}"/>
              </a:ext>
            </a:extLst>
          </p:cNvPr>
          <p:cNvSpPr/>
          <p:nvPr/>
        </p:nvSpPr>
        <p:spPr>
          <a:xfrm>
            <a:off x="4265937" y="3248334"/>
            <a:ext cx="306063" cy="2087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74A6C9-70A9-444A-981A-3F3DFFAF0E75}"/>
              </a:ext>
            </a:extLst>
          </p:cNvPr>
          <p:cNvSpPr/>
          <p:nvPr/>
        </p:nvSpPr>
        <p:spPr>
          <a:xfrm>
            <a:off x="3698247" y="5033334"/>
            <a:ext cx="873753" cy="2087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203E6A9-8238-4929-A00C-0F01B9541CCB}"/>
              </a:ext>
            </a:extLst>
          </p:cNvPr>
          <p:cNvCxnSpPr>
            <a:stCxn id="23" idx="3"/>
            <a:endCxn id="14" idx="1"/>
          </p:cNvCxnSpPr>
          <p:nvPr/>
        </p:nvCxnSpPr>
        <p:spPr>
          <a:xfrm flipV="1">
            <a:off x="4572000" y="2768644"/>
            <a:ext cx="231056" cy="5840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A5CA198-E702-4E5D-A99A-056D92545F1B}"/>
              </a:ext>
            </a:extLst>
          </p:cNvPr>
          <p:cNvCxnSpPr>
            <a:stCxn id="24" idx="3"/>
            <a:endCxn id="12" idx="1"/>
          </p:cNvCxnSpPr>
          <p:nvPr/>
        </p:nvCxnSpPr>
        <p:spPr>
          <a:xfrm>
            <a:off x="4572000" y="5137705"/>
            <a:ext cx="300994" cy="1043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7A74F7E-2F43-475E-943A-DCC2D87F6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056" y="1801271"/>
            <a:ext cx="1920406" cy="281964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B7C8E83-1431-4AB0-9154-9A4C050E37B2}"/>
              </a:ext>
            </a:extLst>
          </p:cNvPr>
          <p:cNvCxnSpPr>
            <a:stCxn id="22" idx="3"/>
            <a:endCxn id="30" idx="1"/>
          </p:cNvCxnSpPr>
          <p:nvPr/>
        </p:nvCxnSpPr>
        <p:spPr>
          <a:xfrm flipV="1">
            <a:off x="4496587" y="1942253"/>
            <a:ext cx="306469" cy="641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10633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906315" y="2902870"/>
            <a:ext cx="907591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- Harga RFQ &gt; PR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925872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43871B-74C4-4538-A847-F4780ADC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157" y="2044400"/>
            <a:ext cx="4282811" cy="510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- Harga RFQ &gt; PR</a:t>
            </a:r>
          </a:p>
          <a:p>
            <a:r>
              <a:rPr lang="en-US" sz="1800" b="1" dirty="0">
                <a:latin typeface="Calibri"/>
                <a:ea typeface="SimSun"/>
              </a:rPr>
              <a:t>Step 1: Open RFQ yang </a:t>
            </a:r>
            <a:r>
              <a:rPr lang="en-US" sz="1800" b="1" dirty="0" err="1">
                <a:latin typeface="Calibri"/>
                <a:ea typeface="SimSun"/>
              </a:rPr>
              <a:t>telah</a:t>
            </a:r>
            <a:r>
              <a:rPr lang="en-US" sz="1800" b="1" dirty="0">
                <a:latin typeface="Calibri"/>
                <a:ea typeface="SimSun"/>
              </a:rPr>
              <a:t> dibuat dan set Harga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PR 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2D209-8614-43C3-8955-856491480C6C}"/>
              </a:ext>
            </a:extLst>
          </p:cNvPr>
          <p:cNvSpPr/>
          <p:nvPr/>
        </p:nvSpPr>
        <p:spPr>
          <a:xfrm>
            <a:off x="6171818" y="2299692"/>
            <a:ext cx="257558" cy="1768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44BD5-9075-4378-89B1-E4B48055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044400"/>
            <a:ext cx="4278444" cy="3720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C7DF4-697F-49AA-9563-5F5E3A8FE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997565"/>
            <a:ext cx="3975126" cy="288299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BF083F-1334-48F9-BBBB-283798DAF03D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697544" y="2299692"/>
            <a:ext cx="1244613" cy="16049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C0A528F-AD6A-42D8-8225-E942262DA3B3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5400000">
            <a:off x="7862273" y="2776274"/>
            <a:ext cx="44258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EAEAB2E-ABE8-49EE-AFBB-E7415C8E3008}"/>
              </a:ext>
            </a:extLst>
          </p:cNvPr>
          <p:cNvSpPr/>
          <p:nvPr/>
        </p:nvSpPr>
        <p:spPr>
          <a:xfrm>
            <a:off x="1084197" y="3865880"/>
            <a:ext cx="448057" cy="1727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684285-0432-4E9A-B6AB-4D6065044E27}"/>
              </a:ext>
            </a:extLst>
          </p:cNvPr>
          <p:cNvSpPr/>
          <p:nvPr/>
        </p:nvSpPr>
        <p:spPr>
          <a:xfrm>
            <a:off x="6114668" y="3238500"/>
            <a:ext cx="3956447" cy="5524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C5EE98-5033-46A5-A57B-A542CD5B1EC5}"/>
              </a:ext>
            </a:extLst>
          </p:cNvPr>
          <p:cNvSpPr/>
          <p:nvPr/>
        </p:nvSpPr>
        <p:spPr>
          <a:xfrm>
            <a:off x="8092890" y="5587979"/>
            <a:ext cx="365309" cy="2925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860244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C5F694-5211-4808-91FE-EEB0BD1F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169" y="1424918"/>
            <a:ext cx="5267685" cy="4987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- Harga RFQ &gt; PR</a:t>
            </a:r>
          </a:p>
          <a:p>
            <a:r>
              <a:rPr lang="en-US" sz="1800" b="1" dirty="0">
                <a:latin typeface="Calibri"/>
                <a:ea typeface="SimSun"/>
              </a:rPr>
              <a:t>Step 2: Set harga RFQ &gt; PR 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2D209-8614-43C3-8955-856491480C6C}"/>
              </a:ext>
            </a:extLst>
          </p:cNvPr>
          <p:cNvSpPr/>
          <p:nvPr/>
        </p:nvSpPr>
        <p:spPr>
          <a:xfrm>
            <a:off x="6416169" y="6164203"/>
            <a:ext cx="1981201" cy="2480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2B19D-F047-476D-A3F6-B199BEEA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08" y="1935184"/>
            <a:ext cx="5446125" cy="37645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5E9CE1E-4A7D-400C-8076-52E1FAF68500}"/>
              </a:ext>
            </a:extLst>
          </p:cNvPr>
          <p:cNvSpPr/>
          <p:nvPr/>
        </p:nvSpPr>
        <p:spPr>
          <a:xfrm>
            <a:off x="508146" y="3817470"/>
            <a:ext cx="5079854" cy="4192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95D5C4-2D51-4625-9181-1483833C93C8}"/>
              </a:ext>
            </a:extLst>
          </p:cNvPr>
          <p:cNvSpPr/>
          <p:nvPr/>
        </p:nvSpPr>
        <p:spPr>
          <a:xfrm>
            <a:off x="6609209" y="2333882"/>
            <a:ext cx="4820791" cy="35851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150481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906315" y="290287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en-US" sz="1600" b="1" dirty="0"/>
              <a:t>Perubahan RFQ - RFQ sudah dibuat , </a:t>
            </a:r>
            <a:r>
              <a:rPr lang="en-US" sz="1600" b="1" dirty="0" err="1"/>
              <a:t>kemudian</a:t>
            </a:r>
            <a:r>
              <a:rPr lang="en-US" sz="1600" b="1" dirty="0"/>
              <a:t> melakukan revisi PR</a:t>
            </a:r>
          </a:p>
        </p:txBody>
      </p:sp>
    </p:spTree>
    <p:extLst>
      <p:ext uri="{BB962C8B-B14F-4D97-AF65-F5344CB8AC3E}">
        <p14:creationId xmlns:p14="http://schemas.microsoft.com/office/powerpoint/2010/main" val="72230649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BD0A48-62F7-477D-A4AA-89C6568D3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62"/>
          <a:stretch/>
        </p:blipFill>
        <p:spPr>
          <a:xfrm>
            <a:off x="4177932" y="3499073"/>
            <a:ext cx="6611988" cy="2676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F63AA1-7A6A-422F-95E1-19D2BC74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343" y="2346300"/>
            <a:ext cx="4244708" cy="807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RFQ - RFQ sudah dibuat 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kemudian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melakukan revisi PR</a:t>
            </a:r>
          </a:p>
          <a:p>
            <a:r>
              <a:rPr lang="en-US" sz="1800" b="1" dirty="0">
                <a:latin typeface="Calibri"/>
                <a:ea typeface="SimSun"/>
              </a:rPr>
              <a:t>Step 1: Select dan Revisi PR yang sudah dibuat dan di link </a:t>
            </a:r>
            <a:r>
              <a:rPr lang="en-US" sz="1800" b="1" dirty="0" err="1">
                <a:latin typeface="Calibri"/>
                <a:ea typeface="SimSun"/>
              </a:rPr>
              <a:t>kepada</a:t>
            </a:r>
            <a:r>
              <a:rPr lang="en-US" sz="1800" b="1" dirty="0">
                <a:latin typeface="Calibri"/>
                <a:ea typeface="SimSun"/>
              </a:rPr>
              <a:t> RFQ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98758-115D-4DE0-92ED-376245348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14" y="2194782"/>
            <a:ext cx="3132091" cy="35207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6BAAF6-C38C-4E45-B075-4257CF64F52B}"/>
              </a:ext>
            </a:extLst>
          </p:cNvPr>
          <p:cNvSpPr/>
          <p:nvPr/>
        </p:nvSpPr>
        <p:spPr>
          <a:xfrm>
            <a:off x="660400" y="3654382"/>
            <a:ext cx="1981200" cy="4400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196FC4-BF76-42C3-9CA3-62E32EB33C55}"/>
              </a:ext>
            </a:extLst>
          </p:cNvPr>
          <p:cNvSpPr/>
          <p:nvPr/>
        </p:nvSpPr>
        <p:spPr>
          <a:xfrm>
            <a:off x="4795742" y="2346300"/>
            <a:ext cx="942230" cy="3726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8CCD9F-299D-4E4F-A83D-7157CC3BA638}"/>
              </a:ext>
            </a:extLst>
          </p:cNvPr>
          <p:cNvSpPr/>
          <p:nvPr/>
        </p:nvSpPr>
        <p:spPr>
          <a:xfrm>
            <a:off x="4218572" y="4744720"/>
            <a:ext cx="6398628" cy="1320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469BE4-D9BD-4EAD-817E-CFDC5EF97EB9}"/>
              </a:ext>
            </a:extLst>
          </p:cNvPr>
          <p:cNvSpPr/>
          <p:nvPr/>
        </p:nvSpPr>
        <p:spPr>
          <a:xfrm>
            <a:off x="4419343" y="2722233"/>
            <a:ext cx="942230" cy="3726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D9668A-3DD0-423D-948F-95DF20F51734}"/>
              </a:ext>
            </a:extLst>
          </p:cNvPr>
          <p:cNvSpPr/>
          <p:nvPr/>
        </p:nvSpPr>
        <p:spPr>
          <a:xfrm>
            <a:off x="6541697" y="4221601"/>
            <a:ext cx="570303" cy="2792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2110560-4510-4767-8A1A-8F035AE981B0}"/>
              </a:ext>
            </a:extLst>
          </p:cNvPr>
          <p:cNvCxnSpPr>
            <a:cxnSpLocks/>
            <a:stCxn id="17" idx="3"/>
            <a:endCxn id="19" idx="0"/>
          </p:cNvCxnSpPr>
          <p:nvPr/>
        </p:nvCxnSpPr>
        <p:spPr>
          <a:xfrm flipV="1">
            <a:off x="2641600" y="2346300"/>
            <a:ext cx="2625257" cy="1528131"/>
          </a:xfrm>
          <a:prstGeom prst="bentConnector4">
            <a:avLst>
              <a:gd name="adj1" fmla="val 41027"/>
              <a:gd name="adj2" fmla="val 1149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B3AA4AB-A56F-49AD-96DE-101FFCE426A0}"/>
              </a:ext>
            </a:extLst>
          </p:cNvPr>
          <p:cNvCxnSpPr>
            <a:stCxn id="24" idx="2"/>
            <a:endCxn id="14" idx="1"/>
          </p:cNvCxnSpPr>
          <p:nvPr/>
        </p:nvCxnSpPr>
        <p:spPr>
          <a:xfrm rot="5400000">
            <a:off x="3663030" y="3609742"/>
            <a:ext cx="1742331" cy="712526"/>
          </a:xfrm>
          <a:prstGeom prst="bentConnector4">
            <a:avLst>
              <a:gd name="adj1" fmla="val 11600"/>
              <a:gd name="adj2" fmla="val 132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76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Create PR Non Trade hingga Receiving Non Trade</a:t>
            </a:r>
          </a:p>
          <a:p>
            <a:endParaRPr lang="en-US" sz="2400" b="1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PO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13: Apply Tax yang sudah </a:t>
            </a:r>
            <a:r>
              <a:rPr lang="en-US" sz="1800" b="1" dirty="0" err="1">
                <a:latin typeface="Calibri"/>
                <a:ea typeface="SimSun"/>
              </a:rPr>
              <a:t>dipilih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A66DA-330C-4B3B-8646-35AF5C1F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08" y="2018726"/>
            <a:ext cx="11325584" cy="33514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38CF36-22B3-472A-94D2-411A4BB30834}"/>
              </a:ext>
            </a:extLst>
          </p:cNvPr>
          <p:cNvSpPr/>
          <p:nvPr/>
        </p:nvSpPr>
        <p:spPr>
          <a:xfrm>
            <a:off x="11227852" y="2115971"/>
            <a:ext cx="445988" cy="1903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354466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RFQ - RFQ sudah dibuat 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kemudian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melakukan revisi PR</a:t>
            </a:r>
          </a:p>
          <a:p>
            <a:r>
              <a:rPr lang="en-US" sz="1800" b="1" dirty="0">
                <a:latin typeface="Calibri"/>
                <a:ea typeface="SimSun"/>
              </a:rPr>
              <a:t>Step 2: Select dan Revisi PR yang sudah dibuat dan di link </a:t>
            </a:r>
            <a:r>
              <a:rPr lang="en-US" sz="1800" b="1" dirty="0" err="1">
                <a:latin typeface="Calibri"/>
                <a:ea typeface="SimSun"/>
              </a:rPr>
              <a:t>kepada</a:t>
            </a:r>
            <a:r>
              <a:rPr lang="en-US" sz="1800" b="1" dirty="0">
                <a:latin typeface="Calibri"/>
                <a:ea typeface="SimSun"/>
              </a:rPr>
              <a:t> RFQ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A60EA-B325-4739-8FFD-79C4A539B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623772"/>
            <a:ext cx="11338560" cy="1635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393F1-D2CD-4851-92F6-56DA2543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1" y="3802594"/>
            <a:ext cx="11196320" cy="25874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752672-7DC7-48ED-93C1-B0FB60324095}"/>
              </a:ext>
            </a:extLst>
          </p:cNvPr>
          <p:cNvSpPr/>
          <p:nvPr/>
        </p:nvSpPr>
        <p:spPr>
          <a:xfrm>
            <a:off x="11327729" y="2047361"/>
            <a:ext cx="285152" cy="248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028C76-904D-4E9B-86E7-D3631E76577E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5824216" y="3530809"/>
            <a:ext cx="54356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1201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RFQ - RFQ sudah dibuat 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kemudian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melakukan revisi PR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3: Edit PR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Submit untuk Approval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55126-BA1E-4A38-A2EA-3919DBB0B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096"/>
            <a:ext cx="12192000" cy="2972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EA3014-09A9-4229-8959-CFB2D80B0B1C}"/>
              </a:ext>
            </a:extLst>
          </p:cNvPr>
          <p:cNvSpPr/>
          <p:nvPr/>
        </p:nvSpPr>
        <p:spPr>
          <a:xfrm>
            <a:off x="11642688" y="2402961"/>
            <a:ext cx="457871" cy="3097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2A6438-C091-484C-AF6B-D1075F272EB7}"/>
              </a:ext>
            </a:extLst>
          </p:cNvPr>
          <p:cNvSpPr/>
          <p:nvPr/>
        </p:nvSpPr>
        <p:spPr>
          <a:xfrm>
            <a:off x="293685" y="3835400"/>
            <a:ext cx="11806873" cy="10820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18266335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RFQ - RFQ sudah dibuat 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kemudian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melakukan revisi PR</a:t>
            </a:r>
          </a:p>
          <a:p>
            <a:r>
              <a:rPr lang="en-US" sz="1800" b="1" dirty="0">
                <a:latin typeface="Calibri"/>
                <a:ea typeface="SimSun"/>
              </a:rPr>
              <a:t>Step 4: Approved PR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CC90D-9DDB-4A98-B52B-34FA69DB6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1" y="1941958"/>
            <a:ext cx="11440778" cy="36664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BC3126-4E82-4794-8B98-E4A95CC63A4D}"/>
              </a:ext>
            </a:extLst>
          </p:cNvPr>
          <p:cNvSpPr/>
          <p:nvPr/>
        </p:nvSpPr>
        <p:spPr>
          <a:xfrm>
            <a:off x="7050368" y="2545201"/>
            <a:ext cx="569632" cy="2691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273394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RFQ - RFQ sudah dibuat 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kemudian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melakukan revisi PR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5: Check RFQ setelah perubahan PR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10C80-1120-4A5E-A8B8-D3A842C7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89" y="2044400"/>
            <a:ext cx="4282811" cy="510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45E7A9-0BE7-409B-AF64-AA1C182CE2F7}"/>
              </a:ext>
            </a:extLst>
          </p:cNvPr>
          <p:cNvSpPr/>
          <p:nvPr/>
        </p:nvSpPr>
        <p:spPr>
          <a:xfrm>
            <a:off x="6411650" y="2299692"/>
            <a:ext cx="257558" cy="1768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E9540-99B3-4518-A4B3-FACA9A22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2" y="2044400"/>
            <a:ext cx="4278444" cy="3720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E1873-1CCB-41A8-9A21-118B9C78D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831" y="2997565"/>
            <a:ext cx="3975126" cy="2882994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9AC7097-4627-4952-AF36-F8CBFCE326B1}"/>
              </a:ext>
            </a:extLst>
          </p:cNvPr>
          <p:cNvCxnSpPr>
            <a:stCxn id="11" idx="3"/>
            <a:endCxn id="8" idx="1"/>
          </p:cNvCxnSpPr>
          <p:nvPr/>
        </p:nvCxnSpPr>
        <p:spPr>
          <a:xfrm flipV="1">
            <a:off x="4937376" y="2299692"/>
            <a:ext cx="1244613" cy="16049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6C502A9-0813-44B6-8596-1A8E72610021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rot="5400000">
            <a:off x="8102105" y="2776274"/>
            <a:ext cx="44258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990ED0-BE6F-4AF6-86F3-15AF083D2444}"/>
              </a:ext>
            </a:extLst>
          </p:cNvPr>
          <p:cNvSpPr/>
          <p:nvPr/>
        </p:nvSpPr>
        <p:spPr>
          <a:xfrm>
            <a:off x="1324029" y="3865880"/>
            <a:ext cx="448057" cy="1727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764A5A-F899-44F2-865F-D411DE76A03D}"/>
              </a:ext>
            </a:extLst>
          </p:cNvPr>
          <p:cNvSpPr/>
          <p:nvPr/>
        </p:nvSpPr>
        <p:spPr>
          <a:xfrm>
            <a:off x="6354500" y="3238500"/>
            <a:ext cx="3956447" cy="5524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9B3255-F887-4707-9C71-554EDB7E163B}"/>
              </a:ext>
            </a:extLst>
          </p:cNvPr>
          <p:cNvSpPr/>
          <p:nvPr/>
        </p:nvSpPr>
        <p:spPr>
          <a:xfrm>
            <a:off x="8332722" y="5587979"/>
            <a:ext cx="365309" cy="2925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997649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RFQ - RFQ sudah dibuat 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kemudian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melakukan revisi PR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6: RFQ tidak </a:t>
            </a:r>
            <a:r>
              <a:rPr lang="en-US" sz="1800" b="1" dirty="0" err="1">
                <a:latin typeface="Calibri"/>
                <a:ea typeface="SimSun"/>
              </a:rPr>
              <a:t>mengalami</a:t>
            </a:r>
            <a:r>
              <a:rPr lang="en-US" sz="1800" b="1" dirty="0">
                <a:latin typeface="Calibri"/>
                <a:ea typeface="SimSun"/>
              </a:rPr>
              <a:t> perubahan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terjadi</a:t>
            </a:r>
            <a:r>
              <a:rPr lang="en-US" sz="1800" b="1" dirty="0">
                <a:latin typeface="Calibri"/>
                <a:ea typeface="SimSun"/>
              </a:rPr>
              <a:t> revisi PR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74C29-F8DA-433F-A6E2-6286F978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850518"/>
            <a:ext cx="5548693" cy="3816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FCCD8-1A08-4AB3-AE6C-5932E85D9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457" y="2418080"/>
            <a:ext cx="5787543" cy="27609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5E0964-85AC-4CF1-ADB0-74267A18FA61}"/>
              </a:ext>
            </a:extLst>
          </p:cNvPr>
          <p:cNvSpPr/>
          <p:nvPr/>
        </p:nvSpPr>
        <p:spPr>
          <a:xfrm>
            <a:off x="4708734" y="5374153"/>
            <a:ext cx="1032381" cy="2925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AB039AF-841C-4AD9-A91E-30134AC3DB54}"/>
              </a:ext>
            </a:extLst>
          </p:cNvPr>
          <p:cNvCxnSpPr>
            <a:stCxn id="18" idx="3"/>
            <a:endCxn id="7" idx="1"/>
          </p:cNvCxnSpPr>
          <p:nvPr/>
        </p:nvCxnSpPr>
        <p:spPr>
          <a:xfrm flipV="1">
            <a:off x="5741115" y="3798567"/>
            <a:ext cx="663342" cy="17218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20291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906315" y="290287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fr-FR" sz="1600" b="1" dirty="0" err="1"/>
              <a:t>Pembuatan</a:t>
            </a:r>
            <a:r>
              <a:rPr lang="fr-FR" sz="1600" b="1" dirty="0"/>
              <a:t> Quotation - </a:t>
            </a:r>
            <a:r>
              <a:rPr lang="fr-FR" sz="1600" b="1" dirty="0" err="1"/>
              <a:t>Qty</a:t>
            </a:r>
            <a:r>
              <a:rPr lang="fr-FR" sz="1600" b="1" dirty="0"/>
              <a:t> Quotation &lt; </a:t>
            </a:r>
            <a:r>
              <a:rPr lang="fr-FR" sz="1600" b="1" dirty="0" err="1"/>
              <a:t>Qty</a:t>
            </a:r>
            <a:r>
              <a:rPr lang="fr-FR" sz="1600" b="1" dirty="0"/>
              <a:t> RFQ / </a:t>
            </a:r>
            <a:r>
              <a:rPr lang="fr-FR" sz="1600" b="1" dirty="0" err="1"/>
              <a:t>Qty</a:t>
            </a:r>
            <a:r>
              <a:rPr lang="fr-FR" sz="1600" b="1" dirty="0"/>
              <a:t> Quotation &gt; </a:t>
            </a:r>
            <a:r>
              <a:rPr lang="fr-FR" sz="1600" b="1" dirty="0" err="1"/>
              <a:t>Qty</a:t>
            </a:r>
            <a:r>
              <a:rPr lang="fr-FR" sz="1600" b="1" dirty="0"/>
              <a:t> RFQ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5817208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43871B-74C4-4538-A847-F4780ADC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157" y="2044400"/>
            <a:ext cx="4282811" cy="510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-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&lt;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/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&gt;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</a:t>
            </a:r>
          </a:p>
          <a:p>
            <a:r>
              <a:rPr lang="en-US" sz="1800" b="1" dirty="0">
                <a:latin typeface="Calibri"/>
                <a:ea typeface="SimSun"/>
              </a:rPr>
              <a:t>Step 1: Open RFQ yang </a:t>
            </a:r>
            <a:r>
              <a:rPr lang="en-US" sz="1800" b="1" dirty="0" err="1">
                <a:latin typeface="Calibri"/>
                <a:ea typeface="SimSun"/>
              </a:rPr>
              <a:t>telah</a:t>
            </a:r>
            <a:r>
              <a:rPr lang="en-US" sz="1800" b="1" dirty="0">
                <a:latin typeface="Calibri"/>
                <a:ea typeface="SimSun"/>
              </a:rPr>
              <a:t> dibuat dan set Harga </a:t>
            </a:r>
            <a:r>
              <a:rPr lang="en-US" sz="1800" b="1" dirty="0" err="1">
                <a:latin typeface="Calibri"/>
                <a:ea typeface="SimSun"/>
              </a:rPr>
              <a:t>melebihi</a:t>
            </a:r>
            <a:r>
              <a:rPr lang="en-US" sz="1800" b="1" dirty="0">
                <a:latin typeface="Calibri"/>
                <a:ea typeface="SimSun"/>
              </a:rPr>
              <a:t> PR 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2D209-8614-43C3-8955-856491480C6C}"/>
              </a:ext>
            </a:extLst>
          </p:cNvPr>
          <p:cNvSpPr/>
          <p:nvPr/>
        </p:nvSpPr>
        <p:spPr>
          <a:xfrm>
            <a:off x="6171818" y="2299692"/>
            <a:ext cx="257558" cy="1768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44BD5-9075-4378-89B1-E4B48055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044400"/>
            <a:ext cx="4278444" cy="3720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C7DF4-697F-49AA-9563-5F5E3A8FE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997565"/>
            <a:ext cx="3975126" cy="288299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BF083F-1334-48F9-BBBB-283798DAF03D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697544" y="2299692"/>
            <a:ext cx="1244613" cy="16049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C0A528F-AD6A-42D8-8225-E942262DA3B3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5400000">
            <a:off x="7862273" y="2776274"/>
            <a:ext cx="44258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EAEAB2E-ABE8-49EE-AFBB-E7415C8E3008}"/>
              </a:ext>
            </a:extLst>
          </p:cNvPr>
          <p:cNvSpPr/>
          <p:nvPr/>
        </p:nvSpPr>
        <p:spPr>
          <a:xfrm>
            <a:off x="1084197" y="3865880"/>
            <a:ext cx="448057" cy="1727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684285-0432-4E9A-B6AB-4D6065044E27}"/>
              </a:ext>
            </a:extLst>
          </p:cNvPr>
          <p:cNvSpPr/>
          <p:nvPr/>
        </p:nvSpPr>
        <p:spPr>
          <a:xfrm>
            <a:off x="6114668" y="3238500"/>
            <a:ext cx="3956447" cy="5524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C5EE98-5033-46A5-A57B-A542CD5B1EC5}"/>
              </a:ext>
            </a:extLst>
          </p:cNvPr>
          <p:cNvSpPr/>
          <p:nvPr/>
        </p:nvSpPr>
        <p:spPr>
          <a:xfrm>
            <a:off x="8092890" y="5587979"/>
            <a:ext cx="365309" cy="2925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40266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-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&lt;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/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&gt;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2: Create Quotation berdasarkan RFQ yang </a:t>
            </a:r>
            <a:r>
              <a:rPr lang="en-US" sz="1800" b="1" dirty="0" err="1">
                <a:latin typeface="Calibri"/>
                <a:ea typeface="SimSun"/>
              </a:rPr>
              <a:t>telah</a:t>
            </a:r>
            <a:r>
              <a:rPr lang="en-US" sz="1800" b="1" dirty="0">
                <a:latin typeface="Calibri"/>
                <a:ea typeface="SimSun"/>
              </a:rPr>
              <a:t> dibuat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53423-ABAE-4EFB-A5A9-4D0E66C0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264" y="1850518"/>
            <a:ext cx="4229467" cy="47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06DA7E-671C-4555-9EF3-C76B713C5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" y="1735933"/>
            <a:ext cx="7337250" cy="4144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93F1A2-E0DD-4E25-9B93-400AF7D62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709" y="3170904"/>
            <a:ext cx="2720576" cy="2728196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8902A19-DB09-4BC5-A8BD-276F2401A89C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7386596" y="2086759"/>
            <a:ext cx="415668" cy="17214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FE4C338-266D-486D-A28C-0AA92F93F1B0}"/>
              </a:ext>
            </a:extLst>
          </p:cNvPr>
          <p:cNvCxnSpPr>
            <a:stCxn id="5" idx="2"/>
            <a:endCxn id="12" idx="0"/>
          </p:cNvCxnSpPr>
          <p:nvPr/>
        </p:nvCxnSpPr>
        <p:spPr>
          <a:xfrm rot="5400000">
            <a:off x="9493046" y="2746951"/>
            <a:ext cx="84790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1A16635-0C66-4E38-B3CE-5B1FE35701BD}"/>
              </a:ext>
            </a:extLst>
          </p:cNvPr>
          <p:cNvSpPr/>
          <p:nvPr/>
        </p:nvSpPr>
        <p:spPr>
          <a:xfrm>
            <a:off x="0" y="1850518"/>
            <a:ext cx="817430" cy="1765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D74419-45BA-4B4A-BE32-750FF5E3B330}"/>
              </a:ext>
            </a:extLst>
          </p:cNvPr>
          <p:cNvSpPr/>
          <p:nvPr/>
        </p:nvSpPr>
        <p:spPr>
          <a:xfrm>
            <a:off x="9018088" y="2027098"/>
            <a:ext cx="898887" cy="2182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C63FC3-1C38-4834-B970-231F46D018AC}"/>
              </a:ext>
            </a:extLst>
          </p:cNvPr>
          <p:cNvSpPr/>
          <p:nvPr/>
        </p:nvSpPr>
        <p:spPr>
          <a:xfrm>
            <a:off x="8609372" y="3516758"/>
            <a:ext cx="2586945" cy="22338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036938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-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&lt;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/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&gt;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3: Input </a:t>
            </a:r>
            <a:r>
              <a:rPr lang="en-US" sz="1800" b="1" dirty="0" err="1">
                <a:latin typeface="Calibri"/>
                <a:ea typeface="SimSun"/>
              </a:rPr>
              <a:t>informasi</a:t>
            </a:r>
            <a:r>
              <a:rPr lang="en-US" sz="1800" b="1" dirty="0">
                <a:latin typeface="Calibri"/>
                <a:ea typeface="SimSun"/>
              </a:rPr>
              <a:t> copy document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dibuat Quotation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C1F77-69B2-4F9D-AE77-A995C4E19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0" y="1968510"/>
            <a:ext cx="2728196" cy="272057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8DD32D-A6F3-4D15-A873-429F92B20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857618"/>
              </p:ext>
            </p:extLst>
          </p:nvPr>
        </p:nvGraphicFramePr>
        <p:xfrm>
          <a:off x="9629581" y="1590249"/>
          <a:ext cx="2562419" cy="342440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562419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8182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Path and Action</a:t>
                      </a:r>
                      <a:endParaRPr lang="en-ID" sz="11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24257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Action : Entire RFQ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 : Standard Quotation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Supplier (Automatic)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Site (Automatic)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Contact (Automatic)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Copy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Attatchment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: Tick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OK</a:t>
                      </a: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F49617A-086A-4F0F-AA25-B605AC98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80" y="1623772"/>
            <a:ext cx="3375953" cy="12345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F24B1D-32E4-4A87-A050-9EB7BA71663E}"/>
              </a:ext>
            </a:extLst>
          </p:cNvPr>
          <p:cNvSpPr/>
          <p:nvPr/>
        </p:nvSpPr>
        <p:spPr>
          <a:xfrm>
            <a:off x="600718" y="2373758"/>
            <a:ext cx="2105652" cy="16343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BD982-7D0F-4D98-A965-CB2909C0AEDE}"/>
              </a:ext>
            </a:extLst>
          </p:cNvPr>
          <p:cNvSpPr/>
          <p:nvPr/>
        </p:nvSpPr>
        <p:spPr>
          <a:xfrm>
            <a:off x="450850" y="4150360"/>
            <a:ext cx="995680" cy="2491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5F20CD-B24E-4731-A4F7-C162307A30C9}"/>
              </a:ext>
            </a:extLst>
          </p:cNvPr>
          <p:cNvSpPr/>
          <p:nvPr/>
        </p:nvSpPr>
        <p:spPr>
          <a:xfrm>
            <a:off x="7319102" y="2421332"/>
            <a:ext cx="375920" cy="3034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D343039-70E2-428B-908D-EBA92103F8C1}"/>
              </a:ext>
            </a:extLst>
          </p:cNvPr>
          <p:cNvCxnSpPr>
            <a:stCxn id="16" idx="2"/>
            <a:endCxn id="8" idx="1"/>
          </p:cNvCxnSpPr>
          <p:nvPr/>
        </p:nvCxnSpPr>
        <p:spPr>
          <a:xfrm rot="5400000" flipH="1" flipV="1">
            <a:off x="1643595" y="1546141"/>
            <a:ext cx="2158480" cy="3548290"/>
          </a:xfrm>
          <a:prstGeom prst="bentConnector4">
            <a:avLst>
              <a:gd name="adj1" fmla="val -21535"/>
              <a:gd name="adj2" fmla="val 570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FC4F06C-A4FC-45A3-819D-FB9E1574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011" y="3195727"/>
            <a:ext cx="4671889" cy="3190189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6D5815A-10FA-4655-9270-9A33C7AD9535}"/>
              </a:ext>
            </a:extLst>
          </p:cNvPr>
          <p:cNvCxnSpPr>
            <a:stCxn id="8" idx="2"/>
            <a:endCxn id="25" idx="0"/>
          </p:cNvCxnSpPr>
          <p:nvPr/>
        </p:nvCxnSpPr>
        <p:spPr>
          <a:xfrm rot="5400000">
            <a:off x="6016253" y="3027023"/>
            <a:ext cx="33740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07410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0" y="92029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-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&lt;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/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&gt;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Qty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RFQ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4: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Qty Quotation &lt; Qty RFQ / Qty Quotation &gt; Qty RFQ </a:t>
            </a:r>
            <a:r>
              <a:rPr lang="en-US" sz="1800" b="1" dirty="0" err="1">
                <a:latin typeface="Calibri"/>
                <a:ea typeface="SimSun"/>
              </a:rPr>
              <a:t>tetap</a:t>
            </a:r>
            <a:r>
              <a:rPr lang="en-US" sz="1800" b="1" dirty="0">
                <a:latin typeface="Calibri"/>
                <a:ea typeface="SimSun"/>
              </a:rPr>
              <a:t> bisa di save (Qty RFQ = 6)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902B46-DE57-4976-B6D7-C4112F9B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343"/>
            <a:ext cx="6029325" cy="34876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8C392E-3D64-4665-A2F6-5DD7F43F3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7" y="2065341"/>
            <a:ext cx="5972458" cy="34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2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621685-9C89-4DF9-A0BF-09793E03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367" y="1871595"/>
            <a:ext cx="5130800" cy="3744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Create PR Non Trade hingga Receiving Non Trade</a:t>
            </a:r>
          </a:p>
          <a:p>
            <a:endParaRPr lang="en-US" sz="2400" b="1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PO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14: Approve PO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PO sudah sesuai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C9B4D-2B64-4A2A-B4E3-4729EFE5C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33" y="1858690"/>
            <a:ext cx="6228541" cy="37572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A4D086-1638-4B18-98E1-A7DAFD4B62CE}"/>
              </a:ext>
            </a:extLst>
          </p:cNvPr>
          <p:cNvSpPr/>
          <p:nvPr/>
        </p:nvSpPr>
        <p:spPr>
          <a:xfrm>
            <a:off x="5390418" y="5347290"/>
            <a:ext cx="985955" cy="2686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20632E-96B1-47A4-B529-1544E05E09A4}"/>
              </a:ext>
            </a:extLst>
          </p:cNvPr>
          <p:cNvSpPr/>
          <p:nvPr/>
        </p:nvSpPr>
        <p:spPr>
          <a:xfrm>
            <a:off x="9840498" y="5291290"/>
            <a:ext cx="1051021" cy="3246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E0DF1D-7F3F-4A59-98ED-E115289BD323}"/>
              </a:ext>
            </a:extLst>
          </p:cNvPr>
          <p:cNvSpPr/>
          <p:nvPr/>
        </p:nvSpPr>
        <p:spPr>
          <a:xfrm>
            <a:off x="7097298" y="2969850"/>
            <a:ext cx="990061" cy="6369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4BCAD74-9528-4430-B994-55FA161228DB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6376373" y="3288325"/>
            <a:ext cx="720925" cy="21933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227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906315" y="290287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fr-FR" sz="1600" b="1" dirty="0" err="1"/>
              <a:t>Pembuatan</a:t>
            </a:r>
            <a:r>
              <a:rPr lang="fr-FR" sz="1600" b="1" dirty="0"/>
              <a:t> Quotation – </a:t>
            </a:r>
            <a:r>
              <a:rPr lang="fr-FR" sz="1600" b="1" dirty="0" err="1"/>
              <a:t>Approved</a:t>
            </a:r>
            <a:r>
              <a:rPr lang="fr-FR" sz="1600" b="1" dirty="0"/>
              <a:t> / </a:t>
            </a:r>
            <a:r>
              <a:rPr lang="fr-FR" sz="1600" b="1" dirty="0" err="1"/>
              <a:t>Reject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6998688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–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Approved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/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Reject</a:t>
            </a: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Find Quotation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Approve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F8BE6-E1AA-4C08-97C8-50AF0D71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850518"/>
            <a:ext cx="2804403" cy="3856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B532E-491B-4FAD-875A-330F1F83B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002" y="1065557"/>
            <a:ext cx="4068423" cy="21404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78466EF-6C80-47C3-A295-213EB0EE3C8D}"/>
              </a:ext>
            </a:extLst>
          </p:cNvPr>
          <p:cNvSpPr/>
          <p:nvPr/>
        </p:nvSpPr>
        <p:spPr>
          <a:xfrm>
            <a:off x="861151" y="4231083"/>
            <a:ext cx="1367699" cy="2266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3B2031-AD96-4A27-A1B4-2F3E04A1E6EF}"/>
              </a:ext>
            </a:extLst>
          </p:cNvPr>
          <p:cNvSpPr/>
          <p:nvPr/>
        </p:nvSpPr>
        <p:spPr>
          <a:xfrm>
            <a:off x="8429625" y="2296161"/>
            <a:ext cx="1219200" cy="1574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479A0-6DE0-4F69-BC56-3492516E9928}"/>
              </a:ext>
            </a:extLst>
          </p:cNvPr>
          <p:cNvSpPr/>
          <p:nvPr/>
        </p:nvSpPr>
        <p:spPr>
          <a:xfrm>
            <a:off x="6785701" y="3609976"/>
            <a:ext cx="748573" cy="2857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648832C-9E58-4445-9EB2-D047DB770225}"/>
              </a:ext>
            </a:extLst>
          </p:cNvPr>
          <p:cNvCxnSpPr>
            <a:stCxn id="17" idx="3"/>
            <a:endCxn id="9" idx="1"/>
          </p:cNvCxnSpPr>
          <p:nvPr/>
        </p:nvCxnSpPr>
        <p:spPr>
          <a:xfrm flipV="1">
            <a:off x="2228850" y="2135786"/>
            <a:ext cx="3723152" cy="22086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84C75C3-3835-4350-A6DA-0308887F7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564" y="3429000"/>
            <a:ext cx="4529800" cy="297962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65C9ADB-E3B8-4CEA-95C4-BD4C0B0AEC41}"/>
              </a:ext>
            </a:extLst>
          </p:cNvPr>
          <p:cNvSpPr/>
          <p:nvPr/>
        </p:nvSpPr>
        <p:spPr>
          <a:xfrm>
            <a:off x="9133840" y="2901747"/>
            <a:ext cx="736600" cy="1574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F1287B-E695-48FD-B13D-319BFA66B165}"/>
              </a:ext>
            </a:extLst>
          </p:cNvPr>
          <p:cNvSpPr/>
          <p:nvPr/>
        </p:nvSpPr>
        <p:spPr>
          <a:xfrm>
            <a:off x="8207604" y="6159500"/>
            <a:ext cx="2048916" cy="1727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48685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–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Approved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/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Reject</a:t>
            </a: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Find Quotation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Reject (</a:t>
            </a:r>
            <a:r>
              <a:rPr lang="en-US" sz="1800" b="1" dirty="0" err="1">
                <a:latin typeface="Calibri"/>
                <a:ea typeface="SimSun"/>
              </a:rPr>
              <a:t>Mengubah</a:t>
            </a:r>
            <a:r>
              <a:rPr lang="en-US" sz="1800" b="1" dirty="0">
                <a:latin typeface="Calibri"/>
                <a:ea typeface="SimSun"/>
              </a:rPr>
              <a:t> status quotation </a:t>
            </a:r>
            <a:r>
              <a:rPr lang="en-US" sz="1800" b="1" dirty="0" err="1">
                <a:latin typeface="Calibri"/>
                <a:ea typeface="SimSun"/>
              </a:rPr>
              <a:t>menjadi</a:t>
            </a:r>
            <a:r>
              <a:rPr lang="en-US" sz="1800" b="1" dirty="0">
                <a:latin typeface="Calibri"/>
                <a:ea typeface="SimSun"/>
              </a:rPr>
              <a:t> closed)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E5E68-AFF4-46A4-8566-9665EB6D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71" y="1894954"/>
            <a:ext cx="2911092" cy="3985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20F0E-A221-4328-8412-8C0B43D4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55" y="1908073"/>
            <a:ext cx="4176122" cy="480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A927E7-690B-429F-8804-9345F4545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409" y="2850006"/>
            <a:ext cx="4513815" cy="326587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554B54-C3AA-4CC1-A61E-232108056DF0}"/>
              </a:ext>
            </a:extLst>
          </p:cNvPr>
          <p:cNvSpPr/>
          <p:nvPr/>
        </p:nvSpPr>
        <p:spPr>
          <a:xfrm>
            <a:off x="901064" y="4086860"/>
            <a:ext cx="2154555" cy="2260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E17D7C-A33F-421E-B889-11CB14836A45}"/>
              </a:ext>
            </a:extLst>
          </p:cNvPr>
          <p:cNvSpPr/>
          <p:nvPr/>
        </p:nvSpPr>
        <p:spPr>
          <a:xfrm>
            <a:off x="4573905" y="2136976"/>
            <a:ext cx="196216" cy="2511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21545B-811E-4EC6-912F-B6535252F183}"/>
              </a:ext>
            </a:extLst>
          </p:cNvPr>
          <p:cNvSpPr/>
          <p:nvPr/>
        </p:nvSpPr>
        <p:spPr>
          <a:xfrm>
            <a:off x="4158409" y="3202941"/>
            <a:ext cx="4459811" cy="6070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A10354-0CE7-4E78-A193-0346C9A301C9}"/>
              </a:ext>
            </a:extLst>
          </p:cNvPr>
          <p:cNvSpPr/>
          <p:nvPr/>
        </p:nvSpPr>
        <p:spPr>
          <a:xfrm>
            <a:off x="6423661" y="5880559"/>
            <a:ext cx="388619" cy="1773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2642E4C-5A73-4E00-B6B3-A790CC6BB520}"/>
              </a:ext>
            </a:extLst>
          </p:cNvPr>
          <p:cNvCxnSpPr>
            <a:stCxn id="22" idx="3"/>
            <a:endCxn id="8" idx="1"/>
          </p:cNvCxnSpPr>
          <p:nvPr/>
        </p:nvCxnSpPr>
        <p:spPr>
          <a:xfrm flipV="1">
            <a:off x="3055619" y="2148124"/>
            <a:ext cx="1271636" cy="2051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D32D96-0333-41DB-9166-74273C1A326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6184401" y="2619089"/>
            <a:ext cx="46183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2997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Quotation –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Approved</a:t>
            </a:r>
            <a:r>
              <a:rPr kumimoji="0" lang="fr-F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/ </a:t>
            </a:r>
            <a:r>
              <a:rPr kumimoji="0" lang="fr-F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Reject</a:t>
            </a: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Find Quotation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Reject (</a:t>
            </a:r>
            <a:r>
              <a:rPr lang="en-US" sz="1800" b="1" dirty="0" err="1">
                <a:latin typeface="Calibri"/>
                <a:ea typeface="SimSun"/>
              </a:rPr>
              <a:t>Mengubah</a:t>
            </a:r>
            <a:r>
              <a:rPr lang="en-US" sz="1800" b="1" dirty="0">
                <a:latin typeface="Calibri"/>
                <a:ea typeface="SimSun"/>
              </a:rPr>
              <a:t> status quotation </a:t>
            </a:r>
            <a:r>
              <a:rPr lang="en-US" sz="1800" b="1" dirty="0" err="1">
                <a:latin typeface="Calibri"/>
                <a:ea typeface="SimSun"/>
              </a:rPr>
              <a:t>menjadi</a:t>
            </a:r>
            <a:r>
              <a:rPr lang="en-US" sz="1800" b="1" dirty="0">
                <a:latin typeface="Calibri"/>
                <a:ea typeface="SimSun"/>
              </a:rPr>
              <a:t> closed)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698FE-453F-4E3F-B6A5-97D66EEB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0" y="1850518"/>
            <a:ext cx="5917588" cy="413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646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906315" y="290287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Perubahan Quotation - Quotation sudah di Approved , ada perubahan harga dari Vendor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756938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9167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Quotation - Quotation sudah di Approved , ada perubahan harga dari Vendor</a:t>
            </a:r>
          </a:p>
          <a:p>
            <a:r>
              <a:rPr lang="en-US" sz="1800" b="1" dirty="0">
                <a:latin typeface="Calibri"/>
                <a:ea typeface="SimSun"/>
              </a:rPr>
              <a:t>Step 1: Find Quotation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perubahan harga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vendor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E5E68-AFF4-46A4-8566-9665EB6D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71" y="1894954"/>
            <a:ext cx="2911092" cy="3985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20F0E-A221-4328-8412-8C0B43D4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55" y="1908073"/>
            <a:ext cx="4176122" cy="480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A927E7-690B-429F-8804-9345F4545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409" y="2850006"/>
            <a:ext cx="4513815" cy="326587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554B54-C3AA-4CC1-A61E-232108056DF0}"/>
              </a:ext>
            </a:extLst>
          </p:cNvPr>
          <p:cNvSpPr/>
          <p:nvPr/>
        </p:nvSpPr>
        <p:spPr>
          <a:xfrm>
            <a:off x="901064" y="4086860"/>
            <a:ext cx="2154555" cy="2260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E17D7C-A33F-421E-B889-11CB14836A45}"/>
              </a:ext>
            </a:extLst>
          </p:cNvPr>
          <p:cNvSpPr/>
          <p:nvPr/>
        </p:nvSpPr>
        <p:spPr>
          <a:xfrm>
            <a:off x="4573905" y="2136976"/>
            <a:ext cx="196216" cy="2511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21545B-811E-4EC6-912F-B6535252F183}"/>
              </a:ext>
            </a:extLst>
          </p:cNvPr>
          <p:cNvSpPr/>
          <p:nvPr/>
        </p:nvSpPr>
        <p:spPr>
          <a:xfrm>
            <a:off x="4158409" y="3202941"/>
            <a:ext cx="4459811" cy="6070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A10354-0CE7-4E78-A193-0346C9A301C9}"/>
              </a:ext>
            </a:extLst>
          </p:cNvPr>
          <p:cNvSpPr/>
          <p:nvPr/>
        </p:nvSpPr>
        <p:spPr>
          <a:xfrm>
            <a:off x="6423661" y="5880559"/>
            <a:ext cx="388619" cy="1773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2642E4C-5A73-4E00-B6B3-A790CC6BB520}"/>
              </a:ext>
            </a:extLst>
          </p:cNvPr>
          <p:cNvCxnSpPr>
            <a:stCxn id="22" idx="3"/>
            <a:endCxn id="8" idx="1"/>
          </p:cNvCxnSpPr>
          <p:nvPr/>
        </p:nvCxnSpPr>
        <p:spPr>
          <a:xfrm flipV="1">
            <a:off x="3055619" y="2148124"/>
            <a:ext cx="1271636" cy="2051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D32D96-0333-41DB-9166-74273C1A326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6184401" y="2619089"/>
            <a:ext cx="46183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66026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977441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Quotation - Quotation sudah di Approved , ada perubahan harga dari Vendor</a:t>
            </a:r>
          </a:p>
          <a:p>
            <a:r>
              <a:rPr lang="en-US" sz="1800" b="1" dirty="0">
                <a:latin typeface="Calibri"/>
                <a:ea typeface="SimSun"/>
              </a:rPr>
              <a:t>Step 2: Ubah Harga Quotation dan Approved Quotation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1FEB9-5FEF-4E47-AF1D-B82C4202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4" y="1767159"/>
            <a:ext cx="5947926" cy="411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EE477-0739-49CE-A2DC-8C377E92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4" y="2238761"/>
            <a:ext cx="4519052" cy="31701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15295-EAAF-4F83-BE5E-7BD8E9B1D297}"/>
              </a:ext>
            </a:extLst>
          </p:cNvPr>
          <p:cNvSpPr/>
          <p:nvPr/>
        </p:nvSpPr>
        <p:spPr>
          <a:xfrm>
            <a:off x="410015" y="3990798"/>
            <a:ext cx="5381185" cy="23576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E84984-3A33-4CB4-A5A9-D0E3DD19F5A4}"/>
              </a:ext>
            </a:extLst>
          </p:cNvPr>
          <p:cNvSpPr/>
          <p:nvPr/>
        </p:nvSpPr>
        <p:spPr>
          <a:xfrm>
            <a:off x="4960621" y="5524958"/>
            <a:ext cx="1043939" cy="23576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DB3B4-34D1-48E0-84FF-D0DCC96F3D0C}"/>
              </a:ext>
            </a:extLst>
          </p:cNvPr>
          <p:cNvSpPr/>
          <p:nvPr/>
        </p:nvSpPr>
        <p:spPr>
          <a:xfrm>
            <a:off x="7002781" y="2863038"/>
            <a:ext cx="4224019" cy="19528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3735D6-1EDE-42D0-A586-AC88A04D251D}"/>
              </a:ext>
            </a:extLst>
          </p:cNvPr>
          <p:cNvSpPr/>
          <p:nvPr/>
        </p:nvSpPr>
        <p:spPr>
          <a:xfrm>
            <a:off x="8920480" y="4935056"/>
            <a:ext cx="1087120" cy="3176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ED0C60-F075-48D4-8A20-30B4F5B0B329}"/>
              </a:ext>
            </a:extLst>
          </p:cNvPr>
          <p:cNvCxnSpPr>
            <a:stCxn id="18" idx="2"/>
            <a:endCxn id="9" idx="1"/>
          </p:cNvCxnSpPr>
          <p:nvPr/>
        </p:nvCxnSpPr>
        <p:spPr>
          <a:xfrm rot="5400000" flipH="1" flipV="1">
            <a:off x="5210022" y="4096427"/>
            <a:ext cx="1936860" cy="1391723"/>
          </a:xfrm>
          <a:prstGeom prst="bentConnector4">
            <a:avLst>
              <a:gd name="adj1" fmla="val -11803"/>
              <a:gd name="adj2" fmla="val 687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53536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558044" y="2963830"/>
            <a:ext cx="90759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Perubahan Quotation - Perpanjangan durasi Quotation dari Vendor, sehingga memerlukan update masa berlaku penawaran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1057068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892207"/>
            <a:ext cx="1008949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Quotation - Perpanjangan durasi Quotation dari Vendor, sehingga memerlukan update masa berlaku penawaran</a:t>
            </a:r>
          </a:p>
          <a:p>
            <a:r>
              <a:rPr lang="en-US" sz="1800" b="1" dirty="0">
                <a:latin typeface="Calibri"/>
                <a:ea typeface="SimSun"/>
              </a:rPr>
              <a:t>Step 1: Find Quotation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perubahan harga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vendor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E5E68-AFF4-46A4-8566-9665EB6D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71" y="1894954"/>
            <a:ext cx="2911092" cy="3985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20F0E-A221-4328-8412-8C0B43D4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55" y="1908073"/>
            <a:ext cx="4176122" cy="480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A927E7-690B-429F-8804-9345F4545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409" y="2850006"/>
            <a:ext cx="4513815" cy="326587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554B54-C3AA-4CC1-A61E-232108056DF0}"/>
              </a:ext>
            </a:extLst>
          </p:cNvPr>
          <p:cNvSpPr/>
          <p:nvPr/>
        </p:nvSpPr>
        <p:spPr>
          <a:xfrm>
            <a:off x="901064" y="4086860"/>
            <a:ext cx="2154555" cy="2260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E17D7C-A33F-421E-B889-11CB14836A45}"/>
              </a:ext>
            </a:extLst>
          </p:cNvPr>
          <p:cNvSpPr/>
          <p:nvPr/>
        </p:nvSpPr>
        <p:spPr>
          <a:xfrm>
            <a:off x="4573905" y="2136976"/>
            <a:ext cx="196216" cy="2511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21545B-811E-4EC6-912F-B6535252F183}"/>
              </a:ext>
            </a:extLst>
          </p:cNvPr>
          <p:cNvSpPr/>
          <p:nvPr/>
        </p:nvSpPr>
        <p:spPr>
          <a:xfrm>
            <a:off x="4158409" y="3202941"/>
            <a:ext cx="4459811" cy="6070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A10354-0CE7-4E78-A193-0346C9A301C9}"/>
              </a:ext>
            </a:extLst>
          </p:cNvPr>
          <p:cNvSpPr/>
          <p:nvPr/>
        </p:nvSpPr>
        <p:spPr>
          <a:xfrm>
            <a:off x="6423661" y="5880559"/>
            <a:ext cx="388619" cy="1773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2642E4C-5A73-4E00-B6B3-A790CC6BB520}"/>
              </a:ext>
            </a:extLst>
          </p:cNvPr>
          <p:cNvCxnSpPr>
            <a:stCxn id="22" idx="3"/>
            <a:endCxn id="8" idx="1"/>
          </p:cNvCxnSpPr>
          <p:nvPr/>
        </p:nvCxnSpPr>
        <p:spPr>
          <a:xfrm flipV="1">
            <a:off x="3055619" y="2148124"/>
            <a:ext cx="1271636" cy="2051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4D32D96-0333-41DB-9166-74273C1A326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6184401" y="2619089"/>
            <a:ext cx="46183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50136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4582C-342F-43BD-B9FA-8F1B4A46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9" y="1928880"/>
            <a:ext cx="5635804" cy="3951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885710"/>
            <a:ext cx="972457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Quotation - Perpanjangan durasi Quotation dari Vendor, sehingga memerlukan update masa berlaku penawaran</a:t>
            </a:r>
          </a:p>
          <a:p>
            <a:r>
              <a:rPr lang="en-US" sz="1800" b="1" dirty="0">
                <a:latin typeface="Calibri"/>
                <a:ea typeface="SimSun"/>
              </a:rPr>
              <a:t>Step 2: Ubah </a:t>
            </a:r>
            <a:r>
              <a:rPr lang="en-US" sz="1800" b="1" dirty="0" err="1">
                <a:latin typeface="Calibri"/>
                <a:ea typeface="SimSun"/>
              </a:rPr>
              <a:t>Durasi</a:t>
            </a:r>
            <a:r>
              <a:rPr lang="en-US" sz="1800" b="1" dirty="0">
                <a:latin typeface="Calibri"/>
                <a:ea typeface="SimSun"/>
              </a:rPr>
              <a:t> Berlaku </a:t>
            </a:r>
            <a:r>
              <a:rPr lang="en-US" sz="1800" b="1" dirty="0" err="1">
                <a:latin typeface="Calibri"/>
                <a:ea typeface="SimSun"/>
              </a:rPr>
              <a:t>Penawaran</a:t>
            </a:r>
            <a:r>
              <a:rPr lang="en-US" sz="1800" b="1" dirty="0">
                <a:latin typeface="Calibri"/>
                <a:ea typeface="SimSun"/>
              </a:rPr>
              <a:t> Quotation dan Approved Quotation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EE477-0739-49CE-A2DC-8C377E92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4" y="2238761"/>
            <a:ext cx="4519052" cy="31701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15295-EAAF-4F83-BE5E-7BD8E9B1D297}"/>
              </a:ext>
            </a:extLst>
          </p:cNvPr>
          <p:cNvSpPr/>
          <p:nvPr/>
        </p:nvSpPr>
        <p:spPr>
          <a:xfrm>
            <a:off x="721361" y="3170837"/>
            <a:ext cx="2519680" cy="2581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E84984-3A33-4CB4-A5A9-D0E3DD19F5A4}"/>
              </a:ext>
            </a:extLst>
          </p:cNvPr>
          <p:cNvSpPr/>
          <p:nvPr/>
        </p:nvSpPr>
        <p:spPr>
          <a:xfrm>
            <a:off x="4960621" y="5524958"/>
            <a:ext cx="1043939" cy="23576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DB3B4-34D1-48E0-84FF-D0DCC96F3D0C}"/>
              </a:ext>
            </a:extLst>
          </p:cNvPr>
          <p:cNvSpPr/>
          <p:nvPr/>
        </p:nvSpPr>
        <p:spPr>
          <a:xfrm>
            <a:off x="7002781" y="2863038"/>
            <a:ext cx="4224019" cy="19528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3735D6-1EDE-42D0-A586-AC88A04D251D}"/>
              </a:ext>
            </a:extLst>
          </p:cNvPr>
          <p:cNvSpPr/>
          <p:nvPr/>
        </p:nvSpPr>
        <p:spPr>
          <a:xfrm>
            <a:off x="8920480" y="4935056"/>
            <a:ext cx="1087120" cy="3176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ED0C60-F075-48D4-8A20-30B4F5B0B329}"/>
              </a:ext>
            </a:extLst>
          </p:cNvPr>
          <p:cNvCxnSpPr>
            <a:stCxn id="18" idx="2"/>
            <a:endCxn id="9" idx="1"/>
          </p:cNvCxnSpPr>
          <p:nvPr/>
        </p:nvCxnSpPr>
        <p:spPr>
          <a:xfrm rot="5400000" flipH="1" flipV="1">
            <a:off x="5210022" y="4096427"/>
            <a:ext cx="1936860" cy="1391723"/>
          </a:xfrm>
          <a:prstGeom prst="bentConnector4">
            <a:avLst>
              <a:gd name="adj1" fmla="val -11803"/>
              <a:gd name="adj2" fmla="val 687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66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Create PR Non Trade hingga Receiving Non Trade</a:t>
            </a:r>
          </a:p>
          <a:p>
            <a:endParaRPr lang="en-US" sz="2400" b="1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Approval PO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14: PO sudah </a:t>
            </a:r>
            <a:r>
              <a:rPr lang="en-US" sz="1800" b="1" dirty="0" err="1">
                <a:latin typeface="Calibri"/>
                <a:ea typeface="SimSun"/>
              </a:rPr>
              <a:t>ter</a:t>
            </a:r>
            <a:r>
              <a:rPr lang="en-US" sz="1800" b="1" dirty="0">
                <a:latin typeface="Calibri"/>
                <a:ea typeface="SimSun"/>
              </a:rPr>
              <a:t> Approved dan Admin lanjut melakukan Receiving Non Trade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5F2F9-A780-43B9-88D9-7E57AA49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39" y="2966650"/>
            <a:ext cx="9472481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140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558044" y="296383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Pembuatan PO - Qty PO &gt; PR / Qty PO &lt; PR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4797993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892207"/>
            <a:ext cx="100894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PO - Qty PO &gt; PR / Qty PO &lt; PR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Create PO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yang </a:t>
            </a:r>
            <a:r>
              <a:rPr lang="en-US" sz="1800" b="1" dirty="0" err="1">
                <a:latin typeface="Calibri"/>
                <a:ea typeface="SimSun"/>
              </a:rPr>
              <a:t>telah</a:t>
            </a:r>
            <a:r>
              <a:rPr lang="en-US" sz="1800" b="1" dirty="0">
                <a:latin typeface="Calibri"/>
                <a:ea typeface="SimSun"/>
              </a:rPr>
              <a:t> dibuat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B4C96-6A00-4747-88B6-9315EB82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82" y="2179316"/>
            <a:ext cx="2712955" cy="32082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5D40B6-095F-461C-A883-E640208D215D}"/>
              </a:ext>
            </a:extLst>
          </p:cNvPr>
          <p:cNvSpPr/>
          <p:nvPr/>
        </p:nvSpPr>
        <p:spPr>
          <a:xfrm>
            <a:off x="1124719" y="4124742"/>
            <a:ext cx="1178561" cy="2734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6F47AF-59FE-4D50-B75A-DE919E18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60" y="2179316"/>
            <a:ext cx="4017280" cy="3210873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AB5EB5C-13A4-4EA7-80FA-C563D6086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226067"/>
              </p:ext>
            </p:extLst>
          </p:nvPr>
        </p:nvGraphicFramePr>
        <p:xfrm>
          <a:off x="9549766" y="2200470"/>
          <a:ext cx="2181225" cy="342440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8182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Path and Action</a:t>
                      </a:r>
                      <a:endParaRPr lang="en-ID" sz="11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24257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Requisition : Input Nomor PR yang </a:t>
                      </a:r>
                      <a:r>
                        <a:rPr lang="en-US" sz="11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dibuat PO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1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(B) Find</a:t>
                      </a:r>
                    </a:p>
                  </a:txBody>
                  <a:tcPr marL="62814" marR="62814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49F28B43-8FE8-47B8-83E0-7A5FFB558E3F}"/>
              </a:ext>
            </a:extLst>
          </p:cNvPr>
          <p:cNvSpPr/>
          <p:nvPr/>
        </p:nvSpPr>
        <p:spPr>
          <a:xfrm>
            <a:off x="4528319" y="2342570"/>
            <a:ext cx="1659891" cy="4762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02B5EB-5954-4713-8F83-BF7E7016B429}"/>
              </a:ext>
            </a:extLst>
          </p:cNvPr>
          <p:cNvSpPr/>
          <p:nvPr/>
        </p:nvSpPr>
        <p:spPr>
          <a:xfrm>
            <a:off x="7110991" y="5113910"/>
            <a:ext cx="950977" cy="2737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C8890DF-9090-480F-8664-F3FA7C995A89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3741037" y="3783465"/>
            <a:ext cx="346323" cy="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97053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2" y="892208"/>
            <a:ext cx="100894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PO - Qty PO &gt; PR / Qty PO &lt; PR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Create PO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yang </a:t>
            </a:r>
            <a:r>
              <a:rPr lang="en-US" sz="1800" b="1" dirty="0" err="1">
                <a:latin typeface="Calibri"/>
                <a:ea typeface="SimSun"/>
              </a:rPr>
              <a:t>telah</a:t>
            </a:r>
            <a:r>
              <a:rPr lang="en-US" sz="1800" b="1" dirty="0">
                <a:latin typeface="Calibri"/>
                <a:ea typeface="SimSun"/>
              </a:rPr>
              <a:t> dibuat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6F47AF-59FE-4D50-B75A-DE919E18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2184087"/>
            <a:ext cx="4017280" cy="3210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DC3A1-9568-4784-A31F-E3B4CF9D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77" y="2288378"/>
            <a:ext cx="7200848" cy="30022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E61293-B703-4B37-8C68-7D38063BB36D}"/>
              </a:ext>
            </a:extLst>
          </p:cNvPr>
          <p:cNvSpPr/>
          <p:nvPr/>
        </p:nvSpPr>
        <p:spPr>
          <a:xfrm>
            <a:off x="3258725" y="5100310"/>
            <a:ext cx="950977" cy="2737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400358-4AA6-4FE8-A321-CE8BBA169AAD}"/>
              </a:ext>
            </a:extLst>
          </p:cNvPr>
          <p:cNvSpPr/>
          <p:nvPr/>
        </p:nvSpPr>
        <p:spPr>
          <a:xfrm>
            <a:off x="623070" y="2293456"/>
            <a:ext cx="1634356" cy="5259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1245D42-215F-4228-9E68-4AB91F5EC950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4209702" y="3789523"/>
            <a:ext cx="71477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368C0E4-A05A-4A96-B1C8-547CB4380269}"/>
              </a:ext>
            </a:extLst>
          </p:cNvPr>
          <p:cNvSpPr/>
          <p:nvPr/>
        </p:nvSpPr>
        <p:spPr>
          <a:xfrm>
            <a:off x="4924476" y="2618030"/>
            <a:ext cx="7075101" cy="52594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267B20-D847-4E3B-AFD8-43606AF79F38}"/>
              </a:ext>
            </a:extLst>
          </p:cNvPr>
          <p:cNvSpPr/>
          <p:nvPr/>
        </p:nvSpPr>
        <p:spPr>
          <a:xfrm>
            <a:off x="6944900" y="4500235"/>
            <a:ext cx="2646775" cy="7904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62F1A-80B8-4F5F-81B2-2925BCD7DA22}"/>
              </a:ext>
            </a:extLst>
          </p:cNvPr>
          <p:cNvSpPr/>
          <p:nvPr/>
        </p:nvSpPr>
        <p:spPr>
          <a:xfrm>
            <a:off x="10850150" y="4690735"/>
            <a:ext cx="1149427" cy="2717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8992172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Perubahan PO - Qty PO &gt; PR / Qty PO &lt; PR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Create PO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yang </a:t>
            </a:r>
            <a:r>
              <a:rPr lang="en-US" sz="1800" b="1" dirty="0" err="1">
                <a:latin typeface="Calibri"/>
                <a:ea typeface="SimSun"/>
              </a:rPr>
              <a:t>telah</a:t>
            </a:r>
            <a:r>
              <a:rPr lang="en-US" sz="1800" b="1" dirty="0">
                <a:latin typeface="Calibri"/>
                <a:ea typeface="SimSun"/>
              </a:rPr>
              <a:t> dibuat dan Qty PO tidak bisa </a:t>
            </a:r>
            <a:r>
              <a:rPr lang="en-US" sz="1800" b="1" dirty="0" err="1">
                <a:latin typeface="Calibri"/>
                <a:ea typeface="SimSun"/>
              </a:rPr>
              <a:t>diubah</a:t>
            </a:r>
            <a:r>
              <a:rPr lang="en-US" sz="1800" b="1" dirty="0">
                <a:latin typeface="Calibri"/>
                <a:ea typeface="SimSun"/>
              </a:rPr>
              <a:t> lebih </a:t>
            </a:r>
            <a:r>
              <a:rPr lang="en-US" sz="1800" b="1" dirty="0" err="1">
                <a:latin typeface="Calibri"/>
                <a:ea typeface="SimSun"/>
              </a:rPr>
              <a:t>kecil</a:t>
            </a:r>
            <a:r>
              <a:rPr lang="en-US" sz="1800" b="1" dirty="0">
                <a:latin typeface="Calibri"/>
                <a:ea typeface="SimSun"/>
              </a:rPr>
              <a:t> atau lebih </a:t>
            </a:r>
            <a:r>
              <a:rPr lang="en-US" sz="1800" b="1" dirty="0" err="1">
                <a:latin typeface="Calibri"/>
                <a:ea typeface="SimSun"/>
              </a:rPr>
              <a:t>besar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DB754-A303-4BA6-A415-9FE19E1B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5" y="2441872"/>
            <a:ext cx="4495800" cy="26028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4E4F80-67C3-42D3-B401-9EE291B383BD}"/>
              </a:ext>
            </a:extLst>
          </p:cNvPr>
          <p:cNvSpPr/>
          <p:nvPr/>
        </p:nvSpPr>
        <p:spPr>
          <a:xfrm>
            <a:off x="382175" y="3633460"/>
            <a:ext cx="4218400" cy="9575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12315B-FB2F-4B67-89EF-D4F5946EC31D}"/>
              </a:ext>
            </a:extLst>
          </p:cNvPr>
          <p:cNvSpPr/>
          <p:nvPr/>
        </p:nvSpPr>
        <p:spPr>
          <a:xfrm>
            <a:off x="2382425" y="4681982"/>
            <a:ext cx="1149427" cy="2717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577482-E4AE-4678-81C4-8C02D6DB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02" y="1817383"/>
            <a:ext cx="6430123" cy="385181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64DD6B7-BE58-42DB-875D-EBB5D9FF5A8E}"/>
              </a:ext>
            </a:extLst>
          </p:cNvPr>
          <p:cNvCxnSpPr>
            <a:stCxn id="7" idx="3"/>
            <a:endCxn id="28" idx="1"/>
          </p:cNvCxnSpPr>
          <p:nvPr/>
        </p:nvCxnSpPr>
        <p:spPr>
          <a:xfrm>
            <a:off x="4739275" y="3743288"/>
            <a:ext cx="640427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13427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558044" y="296383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Pembuatan PO -  Harga PO &gt; PR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0449882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Pembuatan PO -  Harga PO &gt; PR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harga PO &gt; PR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muncul </a:t>
            </a:r>
            <a:r>
              <a:rPr lang="en-US" sz="1800" b="1" dirty="0" err="1">
                <a:latin typeface="Calibri"/>
                <a:ea typeface="SimSun"/>
              </a:rPr>
              <a:t>sebuah</a:t>
            </a:r>
            <a:r>
              <a:rPr lang="en-US" sz="1800" b="1" dirty="0">
                <a:latin typeface="Calibri"/>
                <a:ea typeface="SimSun"/>
              </a:rPr>
              <a:t> Popup Error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33624-D6F1-4A44-AE5E-27D5BAB8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1680052"/>
            <a:ext cx="7298854" cy="438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0020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558044" y="296383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Pembuatan PO -  Qty PO &gt; Quotation / Qty PO &lt; Quotation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6503228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Pembuatan PO -  Qty PO &gt; Quotation / Qty PO &lt; Quotation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Create PO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yang </a:t>
            </a:r>
            <a:r>
              <a:rPr lang="en-US" sz="1800" b="1" dirty="0" err="1">
                <a:latin typeface="Calibri"/>
                <a:ea typeface="SimSun"/>
              </a:rPr>
              <a:t>telah</a:t>
            </a:r>
            <a:r>
              <a:rPr lang="en-US" sz="1800" b="1" dirty="0">
                <a:latin typeface="Calibri"/>
                <a:ea typeface="SimSun"/>
              </a:rPr>
              <a:t> dibuat Quotation dan Qty PO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diubah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menjadi</a:t>
            </a:r>
            <a:r>
              <a:rPr lang="en-US" sz="1800" b="1" dirty="0">
                <a:latin typeface="Calibri"/>
                <a:ea typeface="SimSun"/>
              </a:rPr>
              <a:t> lebih </a:t>
            </a:r>
            <a:r>
              <a:rPr lang="en-US" sz="1800" b="1" dirty="0" err="1">
                <a:latin typeface="Calibri"/>
                <a:ea typeface="SimSun"/>
              </a:rPr>
              <a:t>kecil</a:t>
            </a:r>
            <a:r>
              <a:rPr lang="en-US" sz="1800" b="1" dirty="0">
                <a:latin typeface="Calibri"/>
                <a:ea typeface="SimSun"/>
              </a:rPr>
              <a:t> atau lebih </a:t>
            </a:r>
            <a:r>
              <a:rPr lang="en-US" sz="1800" b="1" dirty="0" err="1">
                <a:latin typeface="Calibri"/>
                <a:ea typeface="SimSun"/>
              </a:rPr>
              <a:t>besar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quotaion</a:t>
            </a:r>
            <a:r>
              <a:rPr lang="en-US" sz="1800" b="1" dirty="0">
                <a:latin typeface="Calibri"/>
                <a:ea typeface="SimSun"/>
              </a:rPr>
              <a:t>, quantity PO </a:t>
            </a:r>
            <a:r>
              <a:rPr lang="en-US" sz="1800" b="1" dirty="0" err="1">
                <a:latin typeface="Calibri"/>
                <a:ea typeface="SimSun"/>
              </a:rPr>
              <a:t>ter</a:t>
            </a:r>
            <a:r>
              <a:rPr lang="en-US" sz="1800" b="1" dirty="0">
                <a:latin typeface="Calibri"/>
                <a:ea typeface="SimSun"/>
              </a:rPr>
              <a:t> disable dan tidak bisa </a:t>
            </a:r>
            <a:r>
              <a:rPr lang="en-US" sz="1800" b="1" dirty="0" err="1">
                <a:latin typeface="Calibri"/>
                <a:ea typeface="SimSun"/>
              </a:rPr>
              <a:t>diubah</a:t>
            </a:r>
            <a:r>
              <a:rPr lang="en-US" sz="1800" b="1" dirty="0">
                <a:latin typeface="Calibri"/>
                <a:ea typeface="SimSun"/>
              </a:rPr>
              <a:t> lebih </a:t>
            </a:r>
            <a:r>
              <a:rPr lang="en-US" sz="1800" b="1" dirty="0" err="1">
                <a:latin typeface="Calibri"/>
                <a:ea typeface="SimSun"/>
              </a:rPr>
              <a:t>kecil</a:t>
            </a:r>
            <a:r>
              <a:rPr lang="en-US" sz="1800" b="1" dirty="0">
                <a:latin typeface="Calibri"/>
                <a:ea typeface="SimSun"/>
              </a:rPr>
              <a:t> atau lebih </a:t>
            </a:r>
            <a:r>
              <a:rPr lang="en-US" sz="1800" b="1" dirty="0" err="1">
                <a:latin typeface="Calibri"/>
                <a:ea typeface="SimSun"/>
              </a:rPr>
              <a:t>besar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9BEDE-B609-4A32-B690-952C85B5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931682"/>
            <a:ext cx="6631710" cy="403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7460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558044" y="296383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Pembuatan PO - Harga PO &gt; Quotation / Harga PO &lt; Quotation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0646162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Pembuatan PO -  Harga PO &gt; Quotation / Harga PO &lt; Quotation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Create PO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yang </a:t>
            </a:r>
            <a:r>
              <a:rPr lang="en-US" sz="1800" b="1" dirty="0" err="1">
                <a:latin typeface="Calibri"/>
                <a:ea typeface="SimSun"/>
              </a:rPr>
              <a:t>telah</a:t>
            </a:r>
            <a:r>
              <a:rPr lang="en-US" sz="1800" b="1" dirty="0">
                <a:latin typeface="Calibri"/>
                <a:ea typeface="SimSun"/>
              </a:rPr>
              <a:t> dibuat Quotation dan Harga PO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diubah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menjadi</a:t>
            </a:r>
            <a:r>
              <a:rPr lang="en-US" sz="1800" b="1" dirty="0">
                <a:latin typeface="Calibri"/>
                <a:ea typeface="SimSun"/>
              </a:rPr>
              <a:t> lebih </a:t>
            </a:r>
            <a:r>
              <a:rPr lang="en-US" sz="1800" b="1" dirty="0" err="1">
                <a:latin typeface="Calibri"/>
                <a:ea typeface="SimSun"/>
              </a:rPr>
              <a:t>kecil</a:t>
            </a:r>
            <a:r>
              <a:rPr lang="en-US" sz="1800" b="1" dirty="0">
                <a:latin typeface="Calibri"/>
                <a:ea typeface="SimSun"/>
              </a:rPr>
              <a:t> atau lebih </a:t>
            </a:r>
            <a:r>
              <a:rPr lang="en-US" sz="1800" b="1" dirty="0" err="1">
                <a:latin typeface="Calibri"/>
                <a:ea typeface="SimSun"/>
              </a:rPr>
              <a:t>besar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quotaion</a:t>
            </a:r>
            <a:r>
              <a:rPr lang="en-US" sz="1800" b="1" dirty="0">
                <a:latin typeface="Calibri"/>
                <a:ea typeface="SimSun"/>
              </a:rPr>
              <a:t>, Price PO </a:t>
            </a:r>
            <a:r>
              <a:rPr lang="en-US" sz="1800" b="1" dirty="0" err="1">
                <a:latin typeface="Calibri"/>
                <a:ea typeface="SimSun"/>
              </a:rPr>
              <a:t>terdisable</a:t>
            </a:r>
            <a:r>
              <a:rPr lang="en-US" sz="1800" b="1" dirty="0">
                <a:latin typeface="Calibri"/>
                <a:ea typeface="SimSun"/>
              </a:rPr>
              <a:t> dan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muncul Popup Caution </a:t>
            </a:r>
            <a:r>
              <a:rPr lang="en-US" sz="1800" b="1" dirty="0" err="1">
                <a:latin typeface="Calibri"/>
                <a:ea typeface="SimSun"/>
              </a:rPr>
              <a:t>bahwa</a:t>
            </a:r>
            <a:r>
              <a:rPr lang="en-US" sz="1800" b="1" dirty="0">
                <a:latin typeface="Calibri"/>
                <a:ea typeface="SimSun"/>
              </a:rPr>
              <a:t> price tidak </a:t>
            </a:r>
            <a:r>
              <a:rPr lang="en-US" sz="1800" b="1" dirty="0" err="1">
                <a:latin typeface="Calibri"/>
                <a:ea typeface="SimSun"/>
              </a:rPr>
              <a:t>dapat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diganti</a:t>
            </a:r>
            <a:endParaRPr lang="en-US" sz="1800" b="1" dirty="0">
              <a:latin typeface="Calibri"/>
              <a:ea typeface="SimSu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2D987-CC85-4D95-9E69-A9D5EA9D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52" y="1957051"/>
            <a:ext cx="7060340" cy="42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4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5D3C84-91EC-FC83-EF8B-241F4BE8921A}"/>
              </a:ext>
            </a:extLst>
          </p:cNvPr>
          <p:cNvSpPr txBox="1"/>
          <p:nvPr/>
        </p:nvSpPr>
        <p:spPr>
          <a:xfrm>
            <a:off x="192422" y="289030"/>
            <a:ext cx="753062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ea typeface="Open Sans"/>
              </a:rPr>
              <a:t>List of Content</a:t>
            </a:r>
            <a:endParaRPr lang="en-US"/>
          </a:p>
        </p:txBody>
      </p:sp>
      <p:sp>
        <p:nvSpPr>
          <p:cNvPr id="5" name="Kotak Teks 1">
            <a:extLst>
              <a:ext uri="{FF2B5EF4-FFF2-40B4-BE49-F238E27FC236}">
                <a16:creationId xmlns:a16="http://schemas.microsoft.com/office/drawing/2014/main" id="{DDA8EC90-8C6E-0CEA-3085-8DF0CF4FC215}"/>
              </a:ext>
            </a:extLst>
          </p:cNvPr>
          <p:cNvSpPr txBox="1"/>
          <p:nvPr/>
        </p:nvSpPr>
        <p:spPr>
          <a:xfrm>
            <a:off x="341116" y="916419"/>
            <a:ext cx="31957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PO</a:t>
            </a:r>
            <a:r>
              <a:rPr lang="id-ID" sz="2000" b="1" dirty="0"/>
              <a:t>–1</a:t>
            </a:r>
            <a:r>
              <a:rPr lang="en-US" sz="2000" b="1" dirty="0"/>
              <a:t>8</a:t>
            </a:r>
            <a:r>
              <a:rPr lang="id-ID" sz="2000" b="1" dirty="0"/>
              <a:t> : </a:t>
            </a:r>
            <a:r>
              <a:rPr lang="en-US" sz="2000" b="1" dirty="0"/>
              <a:t>Purchase Order Non-Trade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7136AA-BE5D-FCC3-F054-DC4C88183019}"/>
              </a:ext>
            </a:extLst>
          </p:cNvPr>
          <p:cNvSpPr/>
          <p:nvPr/>
        </p:nvSpPr>
        <p:spPr>
          <a:xfrm>
            <a:off x="341116" y="2211793"/>
            <a:ext cx="3198394" cy="37297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cs typeface="Arial"/>
              </a:rPr>
              <a:t>Pada proses ini, procurement melakukan proses </a:t>
            </a:r>
            <a:r>
              <a:rPr lang="en-US" dirty="0" err="1">
                <a:cs typeface="Times New Roman" panose="02020603050405020304" pitchFamily="18" charset="0"/>
              </a:rPr>
              <a:t>pembuatan</a:t>
            </a: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Purchase Order 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barang</a:t>
            </a:r>
            <a:r>
              <a:rPr lang="en-US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expense atau </a:t>
            </a:r>
            <a:r>
              <a:rPr lang="en-US" sz="1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jasa</a:t>
            </a:r>
            <a:endParaRPr lang="en-US" dirty="0">
              <a:cs typeface="Arial"/>
            </a:endParaRPr>
          </a:p>
        </p:txBody>
      </p:sp>
      <p:sp>
        <p:nvSpPr>
          <p:cNvPr id="6" name="Kotak Teks 1">
            <a:extLst>
              <a:ext uri="{FF2B5EF4-FFF2-40B4-BE49-F238E27FC236}">
                <a16:creationId xmlns:a16="http://schemas.microsoft.com/office/drawing/2014/main" id="{ADF153AB-E61E-4D12-B86F-8B65E6ADDDB6}"/>
              </a:ext>
            </a:extLst>
          </p:cNvPr>
          <p:cNvSpPr txBox="1"/>
          <p:nvPr/>
        </p:nvSpPr>
        <p:spPr>
          <a:xfrm>
            <a:off x="4263414" y="916419"/>
            <a:ext cx="31957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PO</a:t>
            </a:r>
            <a:r>
              <a:rPr lang="id-ID" sz="2000" b="1" dirty="0"/>
              <a:t>–19 : </a:t>
            </a:r>
            <a:r>
              <a:rPr lang="en-US" sz="2000" b="1" dirty="0"/>
              <a:t>Receiving Non-Trade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C018F-5E2F-490C-B2CB-E87C9087BA63}"/>
              </a:ext>
            </a:extLst>
          </p:cNvPr>
          <p:cNvSpPr/>
          <p:nvPr/>
        </p:nvSpPr>
        <p:spPr>
          <a:xfrm>
            <a:off x="4268206" y="2199773"/>
            <a:ext cx="3198394" cy="37297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cs typeface="Arial"/>
              </a:rPr>
              <a:t>Pada proses ini, admin cabang melakukan proses receiving pada </a:t>
            </a:r>
            <a:r>
              <a:rPr lang="en-US" dirty="0" err="1">
                <a:cs typeface="Arial"/>
              </a:rPr>
              <a:t>Iprocurement</a:t>
            </a:r>
            <a:endParaRPr lang="en-US" dirty="0">
              <a:cs typeface="Arial"/>
            </a:endParaRPr>
          </a:p>
        </p:txBody>
      </p:sp>
      <p:sp>
        <p:nvSpPr>
          <p:cNvPr id="8" name="Kotak Teks 1">
            <a:extLst>
              <a:ext uri="{FF2B5EF4-FFF2-40B4-BE49-F238E27FC236}">
                <a16:creationId xmlns:a16="http://schemas.microsoft.com/office/drawing/2014/main" id="{AC3F016A-EA0A-4DD2-B286-C88C23832B7A}"/>
              </a:ext>
            </a:extLst>
          </p:cNvPr>
          <p:cNvSpPr txBox="1"/>
          <p:nvPr/>
        </p:nvSpPr>
        <p:spPr>
          <a:xfrm>
            <a:off x="8180920" y="928439"/>
            <a:ext cx="319576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PO</a:t>
            </a:r>
            <a:r>
              <a:rPr lang="id-ID" sz="2000" b="1" dirty="0"/>
              <a:t>–</a:t>
            </a:r>
            <a:r>
              <a:rPr lang="en-US" sz="2000" b="1" dirty="0"/>
              <a:t>20</a:t>
            </a:r>
            <a:r>
              <a:rPr lang="id-ID" sz="2000" b="1" dirty="0"/>
              <a:t> :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+mj-lt"/>
              </a:rPr>
              <a:t>Blanket Purchase Agreement Item Non Trade (GBPA / BPA)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DF9C93-C170-492B-A44C-4EBECFC56275}"/>
              </a:ext>
            </a:extLst>
          </p:cNvPr>
          <p:cNvSpPr/>
          <p:nvPr/>
        </p:nvSpPr>
        <p:spPr>
          <a:xfrm>
            <a:off x="8185712" y="2211793"/>
            <a:ext cx="3198394" cy="37297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cs typeface="Arial"/>
              </a:rPr>
              <a:t>Pada proses ini, procurement melakukan </a:t>
            </a:r>
            <a:r>
              <a:rPr lang="en-US" dirty="0" err="1">
                <a:cs typeface="Arial"/>
              </a:rPr>
              <a:t>pembuatan</a:t>
            </a:r>
            <a:r>
              <a:rPr lang="en-US" dirty="0">
                <a:cs typeface="Arial"/>
              </a:rPr>
              <a:t> PO kontrak </a:t>
            </a:r>
            <a:r>
              <a:rPr lang="en-US" dirty="0" err="1">
                <a:cs typeface="Arial"/>
              </a:rPr>
              <a:t>dengan</a:t>
            </a:r>
            <a:r>
              <a:rPr lang="en-US" dirty="0">
                <a:cs typeface="Arial"/>
              </a:rPr>
              <a:t> vendor</a:t>
            </a:r>
          </a:p>
        </p:txBody>
      </p:sp>
    </p:spTree>
    <p:extLst>
      <p:ext uri="{BB962C8B-B14F-4D97-AF65-F5344CB8AC3E}">
        <p14:creationId xmlns:p14="http://schemas.microsoft.com/office/powerpoint/2010/main" val="1731851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Create PR Non Trade hingga Receiving Non Trade</a:t>
            </a:r>
          </a:p>
          <a:p>
            <a:endParaRPr lang="en-US" sz="2400" b="1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Receiving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15: Login to Oracle Application by Admin Cabang dan Buka menu Receiving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BD3EB-086B-4913-AA83-3DB38013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4" y="2012773"/>
            <a:ext cx="2981497" cy="3443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D87980-8A32-473D-9ED1-170BCE6C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00" y="2012771"/>
            <a:ext cx="3049007" cy="3443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8B46F-A15C-42C0-8CAF-587995FBA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586" y="3174963"/>
            <a:ext cx="4701947" cy="8535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F09ED6-9C14-4C1F-821E-DB8464FE3CBD}"/>
              </a:ext>
            </a:extLst>
          </p:cNvPr>
          <p:cNvSpPr/>
          <p:nvPr/>
        </p:nvSpPr>
        <p:spPr>
          <a:xfrm>
            <a:off x="652627" y="2817449"/>
            <a:ext cx="2005394" cy="3575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21018-1DB1-4F51-AF6A-FA7CD392CEF2}"/>
              </a:ext>
            </a:extLst>
          </p:cNvPr>
          <p:cNvSpPr/>
          <p:nvPr/>
        </p:nvSpPr>
        <p:spPr>
          <a:xfrm>
            <a:off x="669369" y="3414340"/>
            <a:ext cx="2005394" cy="3575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289992-45F1-4B79-8349-2E0805B9D246}"/>
              </a:ext>
            </a:extLst>
          </p:cNvPr>
          <p:cNvSpPr/>
          <p:nvPr/>
        </p:nvSpPr>
        <p:spPr>
          <a:xfrm>
            <a:off x="1001299" y="3894128"/>
            <a:ext cx="553182" cy="2714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964576-5EBD-4548-9F31-57C9A3661C89}"/>
              </a:ext>
            </a:extLst>
          </p:cNvPr>
          <p:cNvSpPr/>
          <p:nvPr/>
        </p:nvSpPr>
        <p:spPr>
          <a:xfrm>
            <a:off x="3622578" y="4260170"/>
            <a:ext cx="1731742" cy="2915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DF7017-B356-4672-B30D-3B9C60AAD023}"/>
              </a:ext>
            </a:extLst>
          </p:cNvPr>
          <p:cNvSpPr/>
          <p:nvPr/>
        </p:nvSpPr>
        <p:spPr>
          <a:xfrm>
            <a:off x="8532495" y="3279990"/>
            <a:ext cx="774065" cy="2861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EB801A-DF87-4DA4-955B-66F667B5A9E5}"/>
              </a:ext>
            </a:extLst>
          </p:cNvPr>
          <p:cNvSpPr/>
          <p:nvPr/>
        </p:nvSpPr>
        <p:spPr>
          <a:xfrm>
            <a:off x="7330979" y="3650512"/>
            <a:ext cx="746221" cy="2566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A02B8EC-0F49-4636-A51B-64B24E51697F}"/>
              </a:ext>
            </a:extLst>
          </p:cNvPr>
          <p:cNvCxnSpPr>
            <a:stCxn id="13" idx="2"/>
            <a:endCxn id="14" idx="1"/>
          </p:cNvCxnSpPr>
          <p:nvPr/>
        </p:nvCxnSpPr>
        <p:spPr>
          <a:xfrm rot="16200000" flipH="1">
            <a:off x="2330072" y="3113418"/>
            <a:ext cx="240325" cy="23446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EF91FD6-EF21-465E-A926-3DA21BA6C14E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 flipV="1">
            <a:off x="5354320" y="3279990"/>
            <a:ext cx="3565208" cy="1125935"/>
          </a:xfrm>
          <a:prstGeom prst="bentConnector4">
            <a:avLst>
              <a:gd name="adj1" fmla="val 44572"/>
              <a:gd name="adj2" fmla="val 1392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01123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558044" y="296383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Pembuatan PO - Melakukan pengurangan/penambahan di line Purchase Order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0333322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Pembuatan PO - </a:t>
            </a:r>
            <a:r>
              <a:rPr lang="it-IT" sz="1600" b="1" dirty="0"/>
              <a:t>Melakukan pengurangan/penambahan di line Purchase Order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Create PO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PR yang </a:t>
            </a:r>
            <a:r>
              <a:rPr lang="en-US" sz="1800" b="1" dirty="0" err="1">
                <a:latin typeface="Calibri"/>
                <a:ea typeface="SimSun"/>
              </a:rPr>
              <a:t>telah</a:t>
            </a:r>
            <a:r>
              <a:rPr lang="en-US" sz="1800" b="1" dirty="0">
                <a:latin typeface="Calibri"/>
                <a:ea typeface="SimSun"/>
              </a:rPr>
              <a:t> dibuat Quotation dan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menambahkan</a:t>
            </a:r>
            <a:r>
              <a:rPr lang="en-US" sz="1800" b="1" dirty="0">
                <a:latin typeface="Calibri"/>
                <a:ea typeface="SimSun"/>
              </a:rPr>
              <a:t> line item PO / </a:t>
            </a:r>
            <a:r>
              <a:rPr lang="en-US" sz="1800" b="1" dirty="0" err="1">
                <a:latin typeface="Calibri"/>
                <a:ea typeface="SimSun"/>
              </a:rPr>
              <a:t>Pengurangan</a:t>
            </a:r>
            <a:r>
              <a:rPr lang="en-US" sz="1800" b="1" dirty="0">
                <a:latin typeface="Calibri"/>
                <a:ea typeface="SimSun"/>
              </a:rPr>
              <a:t> line, line tidak bisa </a:t>
            </a:r>
            <a:r>
              <a:rPr lang="en-US" sz="1800" b="1" dirty="0" err="1">
                <a:latin typeface="Calibri"/>
                <a:ea typeface="SimSun"/>
              </a:rPr>
              <a:t>ditambah</a:t>
            </a:r>
            <a:r>
              <a:rPr lang="en-US" sz="1800" b="1" dirty="0">
                <a:latin typeface="Calibri"/>
                <a:ea typeface="SimSun"/>
              </a:rPr>
              <a:t> dalam PO </a:t>
            </a:r>
            <a:r>
              <a:rPr lang="en-US" sz="1800" b="1" dirty="0" err="1">
                <a:latin typeface="Calibri"/>
                <a:ea typeface="SimSun"/>
              </a:rPr>
              <a:t>tetapi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dapat</a:t>
            </a:r>
            <a:r>
              <a:rPr lang="en-US" sz="1800" b="1" dirty="0">
                <a:latin typeface="Calibri"/>
                <a:ea typeface="SimSun"/>
              </a:rPr>
              <a:t> di delete line yang </a:t>
            </a:r>
            <a:r>
              <a:rPr lang="en-US" sz="1800" b="1" dirty="0" err="1">
                <a:latin typeface="Calibri"/>
                <a:ea typeface="SimSun"/>
              </a:rPr>
              <a:t>terdapat</a:t>
            </a:r>
            <a:r>
              <a:rPr lang="en-US" sz="1800" b="1" dirty="0">
                <a:latin typeface="Calibri"/>
                <a:ea typeface="SimSun"/>
              </a:rPr>
              <a:t> pada 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E0073-3CE3-4911-A3CF-78E2E80D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1" y="2343410"/>
            <a:ext cx="5643590" cy="34799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D71E24-C2DF-46F5-BC88-D139BD95F4BA}"/>
              </a:ext>
            </a:extLst>
          </p:cNvPr>
          <p:cNvSpPr/>
          <p:nvPr/>
        </p:nvSpPr>
        <p:spPr>
          <a:xfrm>
            <a:off x="98971" y="5692042"/>
            <a:ext cx="1329726" cy="2136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86EA6A-1D75-4772-81D0-6F7E3AFC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74" y="2343411"/>
            <a:ext cx="5861155" cy="34799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6F7872-5D29-4997-B91E-8B0726679CAE}"/>
              </a:ext>
            </a:extLst>
          </p:cNvPr>
          <p:cNvSpPr/>
          <p:nvPr/>
        </p:nvSpPr>
        <p:spPr>
          <a:xfrm>
            <a:off x="6408979" y="3772451"/>
            <a:ext cx="5342034" cy="3034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3628198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558044" y="296383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Pembuatan PO - </a:t>
            </a:r>
            <a:r>
              <a:rPr lang="en-US" sz="1600" b="1" dirty="0" err="1"/>
              <a:t>dengan</a:t>
            </a:r>
            <a:r>
              <a:rPr lang="en-US" sz="1600" b="1" dirty="0"/>
              <a:t> Down payment</a:t>
            </a:r>
          </a:p>
        </p:txBody>
      </p:sp>
    </p:spTree>
    <p:extLst>
      <p:ext uri="{BB962C8B-B14F-4D97-AF65-F5344CB8AC3E}">
        <p14:creationId xmlns:p14="http://schemas.microsoft.com/office/powerpoint/2010/main" val="9518391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Pembuatan PO – </a:t>
            </a:r>
            <a:r>
              <a:rPr lang="en-US" sz="1600" b="1" dirty="0" err="1"/>
              <a:t>Dengan</a:t>
            </a:r>
            <a:r>
              <a:rPr lang="en-US" sz="1600" b="1" dirty="0"/>
              <a:t> Down Payment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Find PO dan input Down Payment pada DDF Header 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7F992-6172-480E-92F6-2EB8BBDEE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13" y="1941147"/>
            <a:ext cx="2763131" cy="4049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F6B475-A167-4C1E-A653-E4E4A4E9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97" y="1820608"/>
            <a:ext cx="5799612" cy="4290623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5AE2BEA-DAA1-4241-A690-D483C1C10673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3663744" y="3965920"/>
            <a:ext cx="95285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E779067-A185-42E1-9296-CD1B362946DE}"/>
              </a:ext>
            </a:extLst>
          </p:cNvPr>
          <p:cNvSpPr/>
          <p:nvPr/>
        </p:nvSpPr>
        <p:spPr>
          <a:xfrm>
            <a:off x="1519209" y="3200400"/>
            <a:ext cx="1953565" cy="4422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EAF6BE-4FF7-48AF-9D93-D818FA7A9CC9}"/>
              </a:ext>
            </a:extLst>
          </p:cNvPr>
          <p:cNvSpPr/>
          <p:nvPr/>
        </p:nvSpPr>
        <p:spPr>
          <a:xfrm>
            <a:off x="5437761" y="1941147"/>
            <a:ext cx="1896893" cy="39452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D2BD1-9F4E-4B47-B0A7-DE64888CFF00}"/>
              </a:ext>
            </a:extLst>
          </p:cNvPr>
          <p:cNvSpPr/>
          <p:nvPr/>
        </p:nvSpPr>
        <p:spPr>
          <a:xfrm>
            <a:off x="9155422" y="5777014"/>
            <a:ext cx="1087804" cy="33421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059583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Pembuatan PO – </a:t>
            </a:r>
            <a:r>
              <a:rPr lang="en-US" sz="1600" b="1" dirty="0" err="1"/>
              <a:t>Dengan</a:t>
            </a:r>
            <a:r>
              <a:rPr lang="en-US" sz="1600" b="1" dirty="0"/>
              <a:t> Down Payment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2: Select and Open PO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6B475-A167-4C1E-A653-E4E4A4E9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01" y="1998407"/>
            <a:ext cx="4601485" cy="3404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F74D9D-654B-4227-B77E-2FE51197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41" y="2223161"/>
            <a:ext cx="5491026" cy="2929326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1849959-FC93-4C5B-89D3-B7A80FC3B2BE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5104086" y="3687824"/>
            <a:ext cx="73335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ED3995-0AA5-49B4-81AD-54070556233A}"/>
              </a:ext>
            </a:extLst>
          </p:cNvPr>
          <p:cNvSpPr/>
          <p:nvPr/>
        </p:nvSpPr>
        <p:spPr>
          <a:xfrm>
            <a:off x="1050587" y="2091447"/>
            <a:ext cx="1896893" cy="3289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14E8D0-26CD-4B84-B794-4D40DEA4C72D}"/>
              </a:ext>
            </a:extLst>
          </p:cNvPr>
          <p:cNvSpPr/>
          <p:nvPr/>
        </p:nvSpPr>
        <p:spPr>
          <a:xfrm>
            <a:off x="4097039" y="5152488"/>
            <a:ext cx="883523" cy="1782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EAEC04-211E-4A8B-9AC2-F5305E2D792D}"/>
              </a:ext>
            </a:extLst>
          </p:cNvPr>
          <p:cNvSpPr/>
          <p:nvPr/>
        </p:nvSpPr>
        <p:spPr>
          <a:xfrm>
            <a:off x="5925838" y="2586343"/>
            <a:ext cx="5246986" cy="3514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9F95C6-7727-42BD-9DC1-74ACC5A53E81}"/>
              </a:ext>
            </a:extLst>
          </p:cNvPr>
          <p:cNvSpPr/>
          <p:nvPr/>
        </p:nvSpPr>
        <p:spPr>
          <a:xfrm>
            <a:off x="10085020" y="4818270"/>
            <a:ext cx="1169882" cy="2303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7397579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Pembuatan PO – </a:t>
            </a:r>
            <a:r>
              <a:rPr lang="en-US" sz="1600" b="1" dirty="0" err="1"/>
              <a:t>Dengan</a:t>
            </a:r>
            <a:r>
              <a:rPr lang="en-US" sz="1600" b="1" dirty="0"/>
              <a:t> Down Payment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Input Down Payment pada DDF Header 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A74C0-A0D1-430D-A03A-40E0C7FF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1888741"/>
            <a:ext cx="6581235" cy="39381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765C7B-3BD5-4EFE-837A-F077D631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628" y="3107169"/>
            <a:ext cx="2949196" cy="1501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23300F-A20C-4ECE-A243-FA5C0BC9D5B2}"/>
              </a:ext>
            </a:extLst>
          </p:cNvPr>
          <p:cNvSpPr/>
          <p:nvPr/>
        </p:nvSpPr>
        <p:spPr>
          <a:xfrm>
            <a:off x="6359326" y="2629546"/>
            <a:ext cx="414330" cy="2595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FEF6407-488F-4343-AE92-CB44C848CB16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6773656" y="2759331"/>
            <a:ext cx="1449972" cy="1098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D76EB41-EBF2-4AA7-9837-1E517A2EDCE7}"/>
              </a:ext>
            </a:extLst>
          </p:cNvPr>
          <p:cNvSpPr/>
          <p:nvPr/>
        </p:nvSpPr>
        <p:spPr>
          <a:xfrm>
            <a:off x="8573990" y="4134091"/>
            <a:ext cx="501916" cy="3406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DC36C-0008-4F00-AB28-886B107D271B}"/>
              </a:ext>
            </a:extLst>
          </p:cNvPr>
          <p:cNvSpPr/>
          <p:nvPr/>
        </p:nvSpPr>
        <p:spPr>
          <a:xfrm>
            <a:off x="8223628" y="3665093"/>
            <a:ext cx="2622712" cy="3224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156057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558044" y="296383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Pembuatan PO – </a:t>
            </a:r>
            <a:r>
              <a:rPr lang="en-US" sz="1600" b="1" dirty="0"/>
              <a:t>Approved</a:t>
            </a:r>
          </a:p>
        </p:txBody>
      </p:sp>
    </p:spTree>
    <p:extLst>
      <p:ext uri="{BB962C8B-B14F-4D97-AF65-F5344CB8AC3E}">
        <p14:creationId xmlns:p14="http://schemas.microsoft.com/office/powerpoint/2010/main" val="5823457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Pembuatan PO – </a:t>
            </a:r>
            <a:r>
              <a:rPr lang="en-US" sz="1600" b="1" dirty="0"/>
              <a:t>Approved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Find PO dan input PO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7F992-6172-480E-92F6-2EB8BBDEE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13" y="1941147"/>
            <a:ext cx="2763131" cy="4049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F6B475-A167-4C1E-A653-E4E4A4E9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97" y="1820608"/>
            <a:ext cx="5799612" cy="4290623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5AE2BEA-DAA1-4241-A690-D483C1C10673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3663744" y="3965920"/>
            <a:ext cx="95285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E779067-A185-42E1-9296-CD1B362946DE}"/>
              </a:ext>
            </a:extLst>
          </p:cNvPr>
          <p:cNvSpPr/>
          <p:nvPr/>
        </p:nvSpPr>
        <p:spPr>
          <a:xfrm>
            <a:off x="1519209" y="3200400"/>
            <a:ext cx="1953565" cy="4422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EAF6BE-4FF7-48AF-9D93-D818FA7A9CC9}"/>
              </a:ext>
            </a:extLst>
          </p:cNvPr>
          <p:cNvSpPr/>
          <p:nvPr/>
        </p:nvSpPr>
        <p:spPr>
          <a:xfrm>
            <a:off x="5437761" y="1941147"/>
            <a:ext cx="1896893" cy="39452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D2BD1-9F4E-4B47-B0A7-DE64888CFF00}"/>
              </a:ext>
            </a:extLst>
          </p:cNvPr>
          <p:cNvSpPr/>
          <p:nvPr/>
        </p:nvSpPr>
        <p:spPr>
          <a:xfrm>
            <a:off x="9155422" y="5777014"/>
            <a:ext cx="1087804" cy="33421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0264447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Pembuatan PO – </a:t>
            </a:r>
            <a:r>
              <a:rPr lang="en-US" sz="1600" b="1" dirty="0"/>
              <a:t>Approved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2: Select and Open PO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6B475-A167-4C1E-A653-E4E4A4E9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01" y="1998407"/>
            <a:ext cx="4601485" cy="3404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F74D9D-654B-4227-B77E-2FE51197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41" y="2223161"/>
            <a:ext cx="5491026" cy="2929326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1849959-FC93-4C5B-89D3-B7A80FC3B2BE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5104086" y="3687824"/>
            <a:ext cx="73335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ED3995-0AA5-49B4-81AD-54070556233A}"/>
              </a:ext>
            </a:extLst>
          </p:cNvPr>
          <p:cNvSpPr/>
          <p:nvPr/>
        </p:nvSpPr>
        <p:spPr>
          <a:xfrm>
            <a:off x="1050587" y="2091447"/>
            <a:ext cx="1896893" cy="3289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14E8D0-26CD-4B84-B794-4D40DEA4C72D}"/>
              </a:ext>
            </a:extLst>
          </p:cNvPr>
          <p:cNvSpPr/>
          <p:nvPr/>
        </p:nvSpPr>
        <p:spPr>
          <a:xfrm>
            <a:off x="4097039" y="5152488"/>
            <a:ext cx="883523" cy="1782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EAEC04-211E-4A8B-9AC2-F5305E2D792D}"/>
              </a:ext>
            </a:extLst>
          </p:cNvPr>
          <p:cNvSpPr/>
          <p:nvPr/>
        </p:nvSpPr>
        <p:spPr>
          <a:xfrm>
            <a:off x="5925838" y="2586343"/>
            <a:ext cx="5246986" cy="3514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9F95C6-7727-42BD-9DC1-74ACC5A53E81}"/>
              </a:ext>
            </a:extLst>
          </p:cNvPr>
          <p:cNvSpPr/>
          <p:nvPr/>
        </p:nvSpPr>
        <p:spPr>
          <a:xfrm>
            <a:off x="10085020" y="4818270"/>
            <a:ext cx="1169882" cy="2303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84527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E438C-FD81-498A-8B6D-FCC6E60F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1881670"/>
            <a:ext cx="6571241" cy="3952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Pembuatan PO – </a:t>
            </a:r>
            <a:r>
              <a:rPr lang="en-US" sz="1600" b="1" dirty="0"/>
              <a:t>Approved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>
                <a:highlight>
                  <a:srgbClr val="FFFF00"/>
                </a:highlight>
                <a:latin typeface="Calibri"/>
                <a:ea typeface="SimSun"/>
              </a:rPr>
              <a:t>Input Header PO by Staff GA / IT and do Approval PO oleh masing – masing Department Head GA / 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765C7B-3BD5-4EFE-837A-F077D631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628" y="3107169"/>
            <a:ext cx="2949196" cy="1501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23300F-A20C-4ECE-A243-FA5C0BC9D5B2}"/>
              </a:ext>
            </a:extLst>
          </p:cNvPr>
          <p:cNvSpPr/>
          <p:nvPr/>
        </p:nvSpPr>
        <p:spPr>
          <a:xfrm>
            <a:off x="6359326" y="2629546"/>
            <a:ext cx="414330" cy="2595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FEF6407-488F-4343-AE92-CB44C848CB16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6773656" y="2759331"/>
            <a:ext cx="1449972" cy="1098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D76EB41-EBF2-4AA7-9837-1E517A2EDCE7}"/>
              </a:ext>
            </a:extLst>
          </p:cNvPr>
          <p:cNvSpPr/>
          <p:nvPr/>
        </p:nvSpPr>
        <p:spPr>
          <a:xfrm>
            <a:off x="8573990" y="4134091"/>
            <a:ext cx="501916" cy="3406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DC36C-0008-4F00-AB28-886B107D271B}"/>
              </a:ext>
            </a:extLst>
          </p:cNvPr>
          <p:cNvSpPr/>
          <p:nvPr/>
        </p:nvSpPr>
        <p:spPr>
          <a:xfrm>
            <a:off x="8223628" y="3665093"/>
            <a:ext cx="2622712" cy="3224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EA8FF7-D1AF-42F1-AF3E-E0D162843CDE}"/>
              </a:ext>
            </a:extLst>
          </p:cNvPr>
          <p:cNvSpPr/>
          <p:nvPr/>
        </p:nvSpPr>
        <p:spPr>
          <a:xfrm>
            <a:off x="5682622" y="5574368"/>
            <a:ext cx="1000280" cy="2595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32277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Receiving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16: Open Receive Items dan Search Nomor Order Number untuk di receive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7768D-3EEE-4335-984F-F85CE33B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19" y="1956703"/>
            <a:ext cx="8489133" cy="370007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354B8E-C499-480C-9C6F-773260E818DF}"/>
              </a:ext>
            </a:extLst>
          </p:cNvPr>
          <p:cNvSpPr/>
          <p:nvPr/>
        </p:nvSpPr>
        <p:spPr>
          <a:xfrm>
            <a:off x="1356899" y="3550116"/>
            <a:ext cx="675101" cy="1887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9406968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Pembuatan PO – </a:t>
            </a:r>
            <a:r>
              <a:rPr lang="en-US" sz="1600" b="1" dirty="0"/>
              <a:t>Approved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4: Submit Approval and Approve PO by Approver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D1388-4A09-44F8-A8F1-381E90F12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1799616"/>
            <a:ext cx="5461708" cy="39310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478E78-243A-4952-BBC5-9C01A5A61CE2}"/>
              </a:ext>
            </a:extLst>
          </p:cNvPr>
          <p:cNvSpPr/>
          <p:nvPr/>
        </p:nvSpPr>
        <p:spPr>
          <a:xfrm>
            <a:off x="3347984" y="5471086"/>
            <a:ext cx="1058646" cy="2595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24F0E-F7C7-40A1-A146-0774F92ACEE3}"/>
              </a:ext>
            </a:extLst>
          </p:cNvPr>
          <p:cNvSpPr/>
          <p:nvPr/>
        </p:nvSpPr>
        <p:spPr>
          <a:xfrm>
            <a:off x="342137" y="2967355"/>
            <a:ext cx="1117012" cy="6221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3646986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Pembuatan PO – </a:t>
            </a:r>
            <a:r>
              <a:rPr lang="en-US" sz="1600" b="1" dirty="0"/>
              <a:t>Approved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5: Login to Oracle Application by Department Head GA /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69B92-807A-4962-B827-9A2E47CB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997233"/>
            <a:ext cx="9639300" cy="36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6349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7C367F-4FCD-4DC3-A5B1-B8C90DF2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40" y="2112875"/>
            <a:ext cx="8255597" cy="3266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Pembuatan PO – </a:t>
            </a:r>
            <a:r>
              <a:rPr lang="en-US" sz="1600" b="1" dirty="0"/>
              <a:t>Approved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6: Select Number PO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worklist (GANTI USER)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478E78-243A-4952-BBC5-9C01A5A61CE2}"/>
              </a:ext>
            </a:extLst>
          </p:cNvPr>
          <p:cNvSpPr/>
          <p:nvPr/>
        </p:nvSpPr>
        <p:spPr>
          <a:xfrm>
            <a:off x="1561040" y="3924989"/>
            <a:ext cx="7093887" cy="3027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24F0E-F7C7-40A1-A146-0774F92ACEE3}"/>
              </a:ext>
            </a:extLst>
          </p:cNvPr>
          <p:cNvSpPr/>
          <p:nvPr/>
        </p:nvSpPr>
        <p:spPr>
          <a:xfrm>
            <a:off x="7886389" y="2109580"/>
            <a:ext cx="1219431" cy="3630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0177497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E2EBD0-F57C-450F-B59B-6155B009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8" y="1680052"/>
            <a:ext cx="11306783" cy="3915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Pembuatan PO – </a:t>
            </a:r>
            <a:r>
              <a:rPr lang="en-US" sz="1600" b="1" dirty="0"/>
              <a:t>Approved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6: Click Button Approve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PO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di </a:t>
            </a:r>
            <a:r>
              <a:rPr lang="en-US" sz="1800" b="1" dirty="0" err="1">
                <a:latin typeface="Calibri"/>
                <a:ea typeface="SimSun"/>
              </a:rPr>
              <a:t>jadikan</a:t>
            </a:r>
            <a:r>
              <a:rPr lang="en-US" sz="1800" b="1" dirty="0">
                <a:latin typeface="Calibri"/>
                <a:ea typeface="SimSun"/>
              </a:rPr>
              <a:t> Approved (GANTI USER)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43267D-1FE7-44D1-AEE3-F1BC4C45AA25}"/>
              </a:ext>
            </a:extLst>
          </p:cNvPr>
          <p:cNvSpPr/>
          <p:nvPr/>
        </p:nvSpPr>
        <p:spPr>
          <a:xfrm>
            <a:off x="7070879" y="2261112"/>
            <a:ext cx="584789" cy="3361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958794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558044" y="296383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Pembuatan PO – </a:t>
            </a:r>
            <a:r>
              <a:rPr lang="en-US" sz="1600" b="1" dirty="0"/>
              <a:t>Rejected</a:t>
            </a:r>
          </a:p>
        </p:txBody>
      </p:sp>
    </p:spTree>
    <p:extLst>
      <p:ext uri="{BB962C8B-B14F-4D97-AF65-F5344CB8AC3E}">
        <p14:creationId xmlns:p14="http://schemas.microsoft.com/office/powerpoint/2010/main" val="2117794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Pembuatan PO – </a:t>
            </a:r>
            <a:r>
              <a:rPr lang="en-US" sz="1600" b="1" dirty="0" err="1"/>
              <a:t>Dengan</a:t>
            </a:r>
            <a:r>
              <a:rPr lang="en-US" sz="1600" b="1" dirty="0"/>
              <a:t> Down Payment (Reject PO)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Find PO dan input PO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7F992-6172-480E-92F6-2EB8BBDEE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13" y="1941147"/>
            <a:ext cx="2763131" cy="4049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F6B475-A167-4C1E-A653-E4E4A4E9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97" y="1820608"/>
            <a:ext cx="5799612" cy="4290623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5AE2BEA-DAA1-4241-A690-D483C1C10673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3663744" y="3965920"/>
            <a:ext cx="95285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E779067-A185-42E1-9296-CD1B362946DE}"/>
              </a:ext>
            </a:extLst>
          </p:cNvPr>
          <p:cNvSpPr/>
          <p:nvPr/>
        </p:nvSpPr>
        <p:spPr>
          <a:xfrm>
            <a:off x="1519209" y="3200400"/>
            <a:ext cx="1953565" cy="4422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EAF6BE-4FF7-48AF-9D93-D818FA7A9CC9}"/>
              </a:ext>
            </a:extLst>
          </p:cNvPr>
          <p:cNvSpPr/>
          <p:nvPr/>
        </p:nvSpPr>
        <p:spPr>
          <a:xfrm>
            <a:off x="5437761" y="1941147"/>
            <a:ext cx="1896893" cy="39452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D2BD1-9F4E-4B47-B0A7-DE64888CFF00}"/>
              </a:ext>
            </a:extLst>
          </p:cNvPr>
          <p:cNvSpPr/>
          <p:nvPr/>
        </p:nvSpPr>
        <p:spPr>
          <a:xfrm>
            <a:off x="9155422" y="5777014"/>
            <a:ext cx="1087804" cy="33421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8082115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Pembuatan PO – </a:t>
            </a:r>
            <a:r>
              <a:rPr lang="en-US" sz="1600" b="1" dirty="0" err="1"/>
              <a:t>Dengan</a:t>
            </a:r>
            <a:r>
              <a:rPr lang="en-US" sz="1600" b="1" dirty="0"/>
              <a:t> Down Payment (Reject PO)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2: Select and Open PO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6B475-A167-4C1E-A653-E4E4A4E9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01" y="1998407"/>
            <a:ext cx="4601485" cy="3404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F74D9D-654B-4227-B77E-2FE51197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41" y="2223161"/>
            <a:ext cx="5491026" cy="2929326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1849959-FC93-4C5B-89D3-B7A80FC3B2BE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5104086" y="3687824"/>
            <a:ext cx="73335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ED3995-0AA5-49B4-81AD-54070556233A}"/>
              </a:ext>
            </a:extLst>
          </p:cNvPr>
          <p:cNvSpPr/>
          <p:nvPr/>
        </p:nvSpPr>
        <p:spPr>
          <a:xfrm>
            <a:off x="1050587" y="2091447"/>
            <a:ext cx="1896893" cy="3289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14E8D0-26CD-4B84-B794-4D40DEA4C72D}"/>
              </a:ext>
            </a:extLst>
          </p:cNvPr>
          <p:cNvSpPr/>
          <p:nvPr/>
        </p:nvSpPr>
        <p:spPr>
          <a:xfrm>
            <a:off x="4097039" y="5152488"/>
            <a:ext cx="883523" cy="1782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EAEC04-211E-4A8B-9AC2-F5305E2D792D}"/>
              </a:ext>
            </a:extLst>
          </p:cNvPr>
          <p:cNvSpPr/>
          <p:nvPr/>
        </p:nvSpPr>
        <p:spPr>
          <a:xfrm>
            <a:off x="5925838" y="2586343"/>
            <a:ext cx="5246986" cy="3514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9F95C6-7727-42BD-9DC1-74ACC5A53E81}"/>
              </a:ext>
            </a:extLst>
          </p:cNvPr>
          <p:cNvSpPr/>
          <p:nvPr/>
        </p:nvSpPr>
        <p:spPr>
          <a:xfrm>
            <a:off x="10085020" y="4818270"/>
            <a:ext cx="1169882" cy="2303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31887977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E438C-FD81-498A-8B6D-FCC6E60F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1881670"/>
            <a:ext cx="6571241" cy="3952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Pembuatan PO – </a:t>
            </a:r>
            <a:r>
              <a:rPr lang="en-US" sz="1600" b="1" dirty="0" err="1"/>
              <a:t>Dengan</a:t>
            </a:r>
            <a:r>
              <a:rPr lang="en-US" sz="1600" b="1" dirty="0"/>
              <a:t> Down Payment (Reject PO)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3: Input Header PO and do Approval PO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765C7B-3BD5-4EFE-837A-F077D631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628" y="3107169"/>
            <a:ext cx="2949196" cy="1501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23300F-A20C-4ECE-A243-FA5C0BC9D5B2}"/>
              </a:ext>
            </a:extLst>
          </p:cNvPr>
          <p:cNvSpPr/>
          <p:nvPr/>
        </p:nvSpPr>
        <p:spPr>
          <a:xfrm>
            <a:off x="6359326" y="2629546"/>
            <a:ext cx="414330" cy="2595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FEF6407-488F-4343-AE92-CB44C848CB16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6773656" y="2759331"/>
            <a:ext cx="1449972" cy="1098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D76EB41-EBF2-4AA7-9837-1E517A2EDCE7}"/>
              </a:ext>
            </a:extLst>
          </p:cNvPr>
          <p:cNvSpPr/>
          <p:nvPr/>
        </p:nvSpPr>
        <p:spPr>
          <a:xfrm>
            <a:off x="8573990" y="4134091"/>
            <a:ext cx="501916" cy="3406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DC36C-0008-4F00-AB28-886B107D271B}"/>
              </a:ext>
            </a:extLst>
          </p:cNvPr>
          <p:cNvSpPr/>
          <p:nvPr/>
        </p:nvSpPr>
        <p:spPr>
          <a:xfrm>
            <a:off x="8223628" y="3665093"/>
            <a:ext cx="2622712" cy="3224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EA8FF7-D1AF-42F1-AF3E-E0D162843CDE}"/>
              </a:ext>
            </a:extLst>
          </p:cNvPr>
          <p:cNvSpPr/>
          <p:nvPr/>
        </p:nvSpPr>
        <p:spPr>
          <a:xfrm>
            <a:off x="5682622" y="5574368"/>
            <a:ext cx="1000280" cy="2595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6722454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PO –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Down Payment (Reject PO)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4: Submit Approval and Approve PO by Approver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D1388-4A09-44F8-A8F1-381E90F12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" y="1799616"/>
            <a:ext cx="5461708" cy="39310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478E78-243A-4952-BBC5-9C01A5A61CE2}"/>
              </a:ext>
            </a:extLst>
          </p:cNvPr>
          <p:cNvSpPr/>
          <p:nvPr/>
        </p:nvSpPr>
        <p:spPr>
          <a:xfrm>
            <a:off x="3347984" y="5471086"/>
            <a:ext cx="1058646" cy="2595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24F0E-F7C7-40A1-A146-0774F92ACEE3}"/>
              </a:ext>
            </a:extLst>
          </p:cNvPr>
          <p:cNvSpPr/>
          <p:nvPr/>
        </p:nvSpPr>
        <p:spPr>
          <a:xfrm>
            <a:off x="342137" y="2967355"/>
            <a:ext cx="1117012" cy="6221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0606906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7C367F-4FCD-4DC3-A5B1-B8C90DF20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15"/>
          <a:stretch/>
        </p:blipFill>
        <p:spPr>
          <a:xfrm>
            <a:off x="1456265" y="2286000"/>
            <a:ext cx="8758734" cy="3083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Pembuatan PO – </a:t>
            </a:r>
            <a:r>
              <a:rPr lang="en-US" sz="1600" b="1" dirty="0" err="1"/>
              <a:t>Dengan</a:t>
            </a:r>
            <a:r>
              <a:rPr lang="en-US" sz="1600" b="1" dirty="0"/>
              <a:t> Down Payment (Reject PO)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5: Select Number PO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worklist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478E78-243A-4952-BBC5-9C01A5A61CE2}"/>
              </a:ext>
            </a:extLst>
          </p:cNvPr>
          <p:cNvSpPr/>
          <p:nvPr/>
        </p:nvSpPr>
        <p:spPr>
          <a:xfrm>
            <a:off x="1561040" y="3924989"/>
            <a:ext cx="7093887" cy="3027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82499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Receiving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16: Open Receive Items dan Search Nomor Order Number untuk di receive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D9121-EDA3-4209-AF68-DB60D100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1858690"/>
            <a:ext cx="11079994" cy="41245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997936-2AA9-49FD-8489-72630AED25FD}"/>
              </a:ext>
            </a:extLst>
          </p:cNvPr>
          <p:cNvSpPr/>
          <p:nvPr/>
        </p:nvSpPr>
        <p:spPr>
          <a:xfrm>
            <a:off x="1509299" y="3920980"/>
            <a:ext cx="1873981" cy="2344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2B065-4AD3-4BE4-97D2-675C83E82341}"/>
              </a:ext>
            </a:extLst>
          </p:cNvPr>
          <p:cNvSpPr/>
          <p:nvPr/>
        </p:nvSpPr>
        <p:spPr>
          <a:xfrm>
            <a:off x="1631219" y="4284511"/>
            <a:ext cx="1477741" cy="2344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03078-D731-4D30-87AE-CD0623DF1F59}"/>
              </a:ext>
            </a:extLst>
          </p:cNvPr>
          <p:cNvSpPr/>
          <p:nvPr/>
        </p:nvSpPr>
        <p:spPr>
          <a:xfrm>
            <a:off x="2291619" y="4786208"/>
            <a:ext cx="309341" cy="2344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177535B-5B7F-4739-A807-68D412F52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405499"/>
              </p:ext>
            </p:extLst>
          </p:nvPr>
        </p:nvGraphicFramePr>
        <p:xfrm>
          <a:off x="9164320" y="163002"/>
          <a:ext cx="3027680" cy="91440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027680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Order Number : Input nomor PO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dilakukan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receive</a:t>
                      </a:r>
                    </a:p>
                    <a:p>
                      <a:pPr lvl="0"/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Items due : set ke Any Time </a:t>
                      </a:r>
                    </a:p>
                    <a:p>
                      <a:pPr lvl="0"/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Click (B) Go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5655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E2EBD0-F57C-450F-B59B-6155B0098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9"/>
          <a:stretch/>
        </p:blipFill>
        <p:spPr>
          <a:xfrm>
            <a:off x="442608" y="2000250"/>
            <a:ext cx="11306783" cy="3594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Pembuatan PO – </a:t>
            </a:r>
            <a:r>
              <a:rPr lang="en-US" sz="1600" b="1" dirty="0" err="1"/>
              <a:t>Dengan</a:t>
            </a:r>
            <a:r>
              <a:rPr lang="en-US" sz="1600" b="1" dirty="0"/>
              <a:t> Down Payment (Reject PO)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SimSun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6: Click Button Reject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PO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di </a:t>
            </a:r>
            <a:r>
              <a:rPr lang="en-US" sz="1800" b="1" dirty="0" err="1">
                <a:latin typeface="Calibri"/>
                <a:ea typeface="SimSun"/>
              </a:rPr>
              <a:t>jadikan</a:t>
            </a:r>
            <a:r>
              <a:rPr lang="en-US" sz="1800" b="1" dirty="0">
                <a:latin typeface="Calibri"/>
                <a:ea typeface="SimSun"/>
              </a:rPr>
              <a:t> Rejected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43267D-1FE7-44D1-AEE3-F1BC4C45AA25}"/>
              </a:ext>
            </a:extLst>
          </p:cNvPr>
          <p:cNvSpPr/>
          <p:nvPr/>
        </p:nvSpPr>
        <p:spPr>
          <a:xfrm>
            <a:off x="9309369" y="2270840"/>
            <a:ext cx="447473" cy="3167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7037295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558044" y="296383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Perubahan PO - PO Approved kemudian melakukan revisi PR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8236323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EE5C6C-1CAC-4954-8839-80DA5128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865" y="2260754"/>
            <a:ext cx="5165059" cy="3251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Perubahan PO - PO Approved kemudian melakukan revisi PR</a:t>
            </a:r>
            <a:endParaRPr lang="en-US" sz="1600" b="1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Find PR yang sudah </a:t>
            </a:r>
            <a:r>
              <a:rPr lang="en-US" sz="1800" b="1" dirty="0" err="1">
                <a:latin typeface="Calibri"/>
                <a:ea typeface="SimSun"/>
              </a:rPr>
              <a:t>memiliki</a:t>
            </a:r>
            <a:r>
              <a:rPr lang="en-US" sz="1800" b="1" dirty="0">
                <a:latin typeface="Calibri"/>
                <a:ea typeface="SimSun"/>
              </a:rPr>
              <a:t> PO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revisi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EAF6BE-4FF7-48AF-9D93-D818FA7A9CC9}"/>
              </a:ext>
            </a:extLst>
          </p:cNvPr>
          <p:cNvSpPr/>
          <p:nvPr/>
        </p:nvSpPr>
        <p:spPr>
          <a:xfrm>
            <a:off x="5064869" y="2702158"/>
            <a:ext cx="1686127" cy="1869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85796-8D8D-4D35-8EE2-62DB3E97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2" y="2260754"/>
            <a:ext cx="2484335" cy="26672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3FDE77-BE84-4107-BB24-146B2CF3D94A}"/>
              </a:ext>
            </a:extLst>
          </p:cNvPr>
          <p:cNvSpPr/>
          <p:nvPr/>
        </p:nvSpPr>
        <p:spPr>
          <a:xfrm>
            <a:off x="2204725" y="4464996"/>
            <a:ext cx="1190230" cy="22373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76153B-2156-4492-88DD-28C0C66A3014}"/>
              </a:ext>
            </a:extLst>
          </p:cNvPr>
          <p:cNvSpPr/>
          <p:nvPr/>
        </p:nvSpPr>
        <p:spPr>
          <a:xfrm>
            <a:off x="8631678" y="5218380"/>
            <a:ext cx="959796" cy="1804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0D489D4-9A8B-42BB-A18F-1650C081E5F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101617" y="3594370"/>
            <a:ext cx="489248" cy="2919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9539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Perubahan PO - PO Approved kemudian melakukan revisi PR</a:t>
            </a:r>
            <a:endParaRPr lang="en-US" sz="1600" b="1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PR sudah </a:t>
            </a:r>
            <a:r>
              <a:rPr lang="en-US" sz="1800" b="1" dirty="0" err="1">
                <a:latin typeface="Calibri"/>
                <a:ea typeface="SimSun"/>
              </a:rPr>
              <a:t>berstatus</a:t>
            </a:r>
            <a:r>
              <a:rPr lang="en-US" sz="1800" b="1" dirty="0">
                <a:latin typeface="Calibri"/>
                <a:ea typeface="SimSun"/>
              </a:rPr>
              <a:t> Approved, </a:t>
            </a:r>
            <a:r>
              <a:rPr lang="en-US" sz="1800" b="1" dirty="0" err="1">
                <a:latin typeface="Calibri"/>
                <a:ea typeface="SimSun"/>
              </a:rPr>
              <a:t>maka</a:t>
            </a:r>
            <a:r>
              <a:rPr lang="en-US" sz="1800" b="1" dirty="0">
                <a:latin typeface="Calibri"/>
                <a:ea typeface="SimSun"/>
              </a:rPr>
              <a:t> PR tidak bisa </a:t>
            </a:r>
            <a:r>
              <a:rPr lang="en-US" sz="1800" b="1" dirty="0" err="1">
                <a:latin typeface="Calibri"/>
                <a:ea typeface="SimSun"/>
              </a:rPr>
              <a:t>dilakukan</a:t>
            </a:r>
            <a:r>
              <a:rPr lang="en-US" sz="1800" b="1" dirty="0">
                <a:latin typeface="Calibri"/>
                <a:ea typeface="SimSun"/>
              </a:rPr>
              <a:t> Revisi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ADA61-6376-44D6-8675-B24F429E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44" y="2239870"/>
            <a:ext cx="5544248" cy="2964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18860-9CCD-4245-A4A1-17B1311D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760" y="2838086"/>
            <a:ext cx="3086367" cy="17679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18DE5A-F119-4284-A71E-70C2D512E5CF}"/>
              </a:ext>
            </a:extLst>
          </p:cNvPr>
          <p:cNvSpPr/>
          <p:nvPr/>
        </p:nvSpPr>
        <p:spPr>
          <a:xfrm>
            <a:off x="2914844" y="2726218"/>
            <a:ext cx="1190230" cy="22373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BAD327-A8A6-4F30-8FAF-4838E3E27DBF}"/>
              </a:ext>
            </a:extLst>
          </p:cNvPr>
          <p:cNvSpPr/>
          <p:nvPr/>
        </p:nvSpPr>
        <p:spPr>
          <a:xfrm>
            <a:off x="5367883" y="4873558"/>
            <a:ext cx="1091283" cy="21400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C9B943-78FF-4345-8D71-4E1D249F8E83}"/>
              </a:ext>
            </a:extLst>
          </p:cNvPr>
          <p:cNvSpPr/>
          <p:nvPr/>
        </p:nvSpPr>
        <p:spPr>
          <a:xfrm>
            <a:off x="7733760" y="3083667"/>
            <a:ext cx="3005576" cy="152241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0C1FEB-F122-4C13-89A7-D0E62297477C}"/>
              </a:ext>
            </a:extLst>
          </p:cNvPr>
          <p:cNvCxnSpPr>
            <a:stCxn id="16" idx="2"/>
            <a:endCxn id="17" idx="2"/>
          </p:cNvCxnSpPr>
          <p:nvPr/>
        </p:nvCxnSpPr>
        <p:spPr>
          <a:xfrm rot="5400000" flipH="1" flipV="1">
            <a:off x="7334292" y="3185310"/>
            <a:ext cx="481488" cy="3323023"/>
          </a:xfrm>
          <a:prstGeom prst="bentConnector3">
            <a:avLst>
              <a:gd name="adj1" fmla="val -102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13495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60FF0F0-C0DE-ABE7-A41E-EF1F3167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A560ABF-8A49-87F6-1A46-162CC8D23CA2}"/>
              </a:ext>
            </a:extLst>
          </p:cNvPr>
          <p:cNvSpPr txBox="1"/>
          <p:nvPr/>
        </p:nvSpPr>
        <p:spPr>
          <a:xfrm>
            <a:off x="1558044" y="2963830"/>
            <a:ext cx="90759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PO-18: Purchase Order Non-Trade</a:t>
            </a:r>
          </a:p>
          <a:p>
            <a:pPr algn="ctr"/>
            <a:endParaRPr lang="en-US" sz="2400" b="1" dirty="0"/>
          </a:p>
          <a:p>
            <a:pPr algn="ctr"/>
            <a:r>
              <a:rPr lang="it-IT" sz="1600" b="1" dirty="0"/>
              <a:t>Perubahan PO - PO Approved kemudian melakukan cancel PR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781093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EE5C6C-1CAC-4954-8839-80DA5128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865" y="2260754"/>
            <a:ext cx="5165059" cy="3251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Perubahan PO - PO Approved kemudian melakukan cancel PR</a:t>
            </a:r>
            <a:endParaRPr lang="en-US" sz="1600" b="1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1: Find PR yang sudah </a:t>
            </a:r>
            <a:r>
              <a:rPr lang="en-US" sz="1800" b="1" dirty="0" err="1">
                <a:latin typeface="Calibri"/>
                <a:ea typeface="SimSun"/>
              </a:rPr>
              <a:t>memiliki</a:t>
            </a:r>
            <a:r>
              <a:rPr lang="en-US" sz="1800" b="1" dirty="0">
                <a:latin typeface="Calibri"/>
                <a:ea typeface="SimSun"/>
              </a:rPr>
              <a:t> PO dan </a:t>
            </a:r>
            <a:r>
              <a:rPr lang="en-US" sz="1800" b="1" dirty="0" err="1">
                <a:latin typeface="Calibri"/>
                <a:ea typeface="SimSun"/>
              </a:rPr>
              <a:t>lakukan</a:t>
            </a:r>
            <a:r>
              <a:rPr lang="en-US" sz="1800" b="1" dirty="0">
                <a:latin typeface="Calibri"/>
                <a:ea typeface="SimSun"/>
              </a:rPr>
              <a:t> cancel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EAF6BE-4FF7-48AF-9D93-D818FA7A9CC9}"/>
              </a:ext>
            </a:extLst>
          </p:cNvPr>
          <p:cNvSpPr/>
          <p:nvPr/>
        </p:nvSpPr>
        <p:spPr>
          <a:xfrm>
            <a:off x="5064869" y="2702158"/>
            <a:ext cx="1686127" cy="1869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85796-8D8D-4D35-8EE2-62DB3E97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2" y="2260754"/>
            <a:ext cx="2484335" cy="26672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3FDE77-BE84-4107-BB24-146B2CF3D94A}"/>
              </a:ext>
            </a:extLst>
          </p:cNvPr>
          <p:cNvSpPr/>
          <p:nvPr/>
        </p:nvSpPr>
        <p:spPr>
          <a:xfrm>
            <a:off x="2204725" y="4464996"/>
            <a:ext cx="1190230" cy="22373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76153B-2156-4492-88DD-28C0C66A3014}"/>
              </a:ext>
            </a:extLst>
          </p:cNvPr>
          <p:cNvSpPr/>
          <p:nvPr/>
        </p:nvSpPr>
        <p:spPr>
          <a:xfrm>
            <a:off x="8631678" y="5218380"/>
            <a:ext cx="959796" cy="1804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0D489D4-9A8B-42BB-A18F-1650C081E5F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101617" y="3594370"/>
            <a:ext cx="489248" cy="2919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0254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Perubahan PO - PO Approved kemudian melakukan cancel PR</a:t>
            </a:r>
            <a:endParaRPr lang="en-US" sz="1600" b="1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2: Ke menu Tools &gt; Control &gt; Set document untuk di cancel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BF83C-D29F-4A79-9C1D-366BA8B3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04" y="2067616"/>
            <a:ext cx="6016792" cy="3677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133C0C-D8E2-4A37-8408-C96C6E92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325" y="2641060"/>
            <a:ext cx="2895851" cy="22252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095F62-A57B-4631-A0D8-CA079A95B937}"/>
              </a:ext>
            </a:extLst>
          </p:cNvPr>
          <p:cNvSpPr/>
          <p:nvPr/>
        </p:nvSpPr>
        <p:spPr>
          <a:xfrm>
            <a:off x="1136003" y="2067616"/>
            <a:ext cx="1918481" cy="3837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645B53-6100-4387-83F0-AF040B1AA6BB}"/>
              </a:ext>
            </a:extLst>
          </p:cNvPr>
          <p:cNvSpPr/>
          <p:nvPr/>
        </p:nvSpPr>
        <p:spPr>
          <a:xfrm>
            <a:off x="8953799" y="3828783"/>
            <a:ext cx="1726377" cy="2568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0E8E9D-50FF-4672-96E2-1950ACAA3834}"/>
              </a:ext>
            </a:extLst>
          </p:cNvPr>
          <p:cNvSpPr/>
          <p:nvPr/>
        </p:nvSpPr>
        <p:spPr>
          <a:xfrm>
            <a:off x="8953799" y="2671404"/>
            <a:ext cx="365299" cy="1885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F0D3953-CB9D-4372-8DCF-AD3E333AF22C}"/>
              </a:ext>
            </a:extLst>
          </p:cNvPr>
          <p:cNvCxnSpPr>
            <a:stCxn id="15" idx="0"/>
            <a:endCxn id="20" idx="0"/>
          </p:cNvCxnSpPr>
          <p:nvPr/>
        </p:nvCxnSpPr>
        <p:spPr>
          <a:xfrm rot="16200000" flipH="1">
            <a:off x="5313952" y="-1151092"/>
            <a:ext cx="603788" cy="7041205"/>
          </a:xfrm>
          <a:prstGeom prst="bentConnector3">
            <a:avLst>
              <a:gd name="adj1" fmla="val -378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86923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F70-89F6-3028-E7BA-3C34A27D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BDA4AA-ED74-4FDF-B731-904DA103E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24" y="1680052"/>
            <a:ext cx="5582876" cy="4308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1464D4-688C-80AA-3F2D-A360FC61FE12}"/>
              </a:ext>
            </a:extLst>
          </p:cNvPr>
          <p:cNvSpPr txBox="1"/>
          <p:nvPr/>
        </p:nvSpPr>
        <p:spPr>
          <a:xfrm>
            <a:off x="192422" y="289030"/>
            <a:ext cx="92343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PO-18: Purchase Requisition Pusat </a:t>
            </a:r>
            <a:r>
              <a:rPr lang="en-US" sz="2400" b="1" dirty="0" err="1"/>
              <a:t>melalui</a:t>
            </a:r>
            <a:r>
              <a:rPr lang="en-US" sz="2400" b="1" dirty="0"/>
              <a:t> Form EBS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4E75-0C58-461E-2DBC-1A2C07D94A39}"/>
              </a:ext>
            </a:extLst>
          </p:cNvPr>
          <p:cNvSpPr txBox="1"/>
          <p:nvPr/>
        </p:nvSpPr>
        <p:spPr>
          <a:xfrm>
            <a:off x="192421" y="892208"/>
            <a:ext cx="109804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PO-18 </a:t>
            </a:r>
            <a:r>
              <a:rPr lang="it-IT" sz="1600" b="1" dirty="0"/>
              <a:t>Perubahan PO - PO Approved kemudian melakukan cancel PR</a:t>
            </a:r>
            <a:endParaRPr lang="en-US" sz="1600" b="1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Calibri"/>
                <a:ea typeface="SimSun"/>
              </a:rPr>
              <a:t>Step 2: Ke menu Tools &gt; Control &gt; Set document untuk di cancel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95F62-A57B-4631-A0D8-CA079A95B937}"/>
              </a:ext>
            </a:extLst>
          </p:cNvPr>
          <p:cNvSpPr/>
          <p:nvPr/>
        </p:nvSpPr>
        <p:spPr>
          <a:xfrm>
            <a:off x="1819675" y="2087071"/>
            <a:ext cx="2771274" cy="2475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7D8CB4-2070-4038-83D1-F29CF951B7AF}"/>
              </a:ext>
            </a:extLst>
          </p:cNvPr>
          <p:cNvSpPr/>
          <p:nvPr/>
        </p:nvSpPr>
        <p:spPr>
          <a:xfrm>
            <a:off x="2791934" y="5566330"/>
            <a:ext cx="1461789" cy="2475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A6766-5333-4609-A155-78DBF78F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22" y="2942399"/>
            <a:ext cx="3604572" cy="12650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9705CE-EAD7-4143-99F9-B7F2C427E0D8}"/>
              </a:ext>
            </a:extLst>
          </p:cNvPr>
          <p:cNvSpPr/>
          <p:nvPr/>
        </p:nvSpPr>
        <p:spPr>
          <a:xfrm>
            <a:off x="9711035" y="3710321"/>
            <a:ext cx="532191" cy="3363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382F46A-19D3-4749-BCB4-0CCEC85B9240}"/>
              </a:ext>
            </a:extLst>
          </p:cNvPr>
          <p:cNvCxnSpPr>
            <a:stCxn id="9" idx="2"/>
            <a:endCxn id="4" idx="2"/>
          </p:cNvCxnSpPr>
          <p:nvPr/>
        </p:nvCxnSpPr>
        <p:spPr>
          <a:xfrm rot="5400000" flipH="1" flipV="1">
            <a:off x="5572334" y="2157923"/>
            <a:ext cx="1606468" cy="5705479"/>
          </a:xfrm>
          <a:prstGeom prst="bentConnector3">
            <a:avLst>
              <a:gd name="adj1" fmla="val -21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931897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9C610A9B-10A6-791D-4F44-A468C4D0C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E0AC3972-2125-461E-B5CF-A4492E499F95}"/>
              </a:ext>
            </a:extLst>
          </p:cNvPr>
          <p:cNvSpPr txBox="1"/>
          <p:nvPr/>
        </p:nvSpPr>
        <p:spPr>
          <a:xfrm>
            <a:off x="1906315" y="2902870"/>
            <a:ext cx="90759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PO-19: Receiving Non-Trade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394850548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ACDBC-8AF5-F943-2A64-F9F1F8A8C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739057-A16E-0E06-5C9E-B62AF1F7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CB75A-392A-C293-0EF6-18511134F3C5}"/>
              </a:ext>
            </a:extLst>
          </p:cNvPr>
          <p:cNvSpPr txBox="1"/>
          <p:nvPr/>
        </p:nvSpPr>
        <p:spPr>
          <a:xfrm>
            <a:off x="192422" y="289030"/>
            <a:ext cx="92343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PO-19: Receiving Non-Trade</a:t>
            </a:r>
          </a:p>
          <a:p>
            <a:r>
              <a:rPr lang="en-US" sz="2400" b="1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573548-C4AC-8E0B-A1B5-1F9CB9EDC869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56EF15F-DACB-1B66-50E0-0B64221CD7DD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886742-4480-FD92-7ABA-AA1C9E966293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5B4819-2BC6-B5C9-ED63-145B65A2816B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3828EF-B3B9-9B5E-9E95-525AF54D0D56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F013F-F487-2D4D-1EEF-D304A4222C6A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 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= PO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Requestor Cabang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16202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Receiving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16: Open Receive Items dan Search Nomor Order Number untuk di receive</a:t>
            </a:r>
            <a:endParaRPr lang="en-ID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177535B-5B7F-4739-A807-68D412F52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0429"/>
              </p:ext>
            </p:extLst>
          </p:nvPr>
        </p:nvGraphicFramePr>
        <p:xfrm>
          <a:off x="9164320" y="159460"/>
          <a:ext cx="3027680" cy="1520556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027680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4039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961584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Select line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PO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dilakukan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receive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Apabila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tidak semua quantity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dipesen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diterima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Maka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Receipt Quantity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diubah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sesuai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quantity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penerimaan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barang</a:t>
                      </a:r>
                      <a:endParaRPr lang="en-US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Click (B) Next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68BCD9C-2E0D-4C4D-A2DB-6D0458ED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858690"/>
            <a:ext cx="11287760" cy="40816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25B0FA-1BFF-4555-91A2-E4673219D227}"/>
              </a:ext>
            </a:extLst>
          </p:cNvPr>
          <p:cNvSpPr/>
          <p:nvPr/>
        </p:nvSpPr>
        <p:spPr>
          <a:xfrm>
            <a:off x="147834" y="5456768"/>
            <a:ext cx="11287760" cy="4835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F1C6BC-5E25-4795-8A4A-B9A0159C722C}"/>
              </a:ext>
            </a:extLst>
          </p:cNvPr>
          <p:cNvSpPr/>
          <p:nvPr/>
        </p:nvSpPr>
        <p:spPr>
          <a:xfrm>
            <a:off x="11126253" y="2632288"/>
            <a:ext cx="309341" cy="2344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1616891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1B2A4-B7AF-EBF8-B737-38DDA4AA9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24E008-79E6-CFBD-62C1-1F984D52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4" y="1673480"/>
            <a:ext cx="6378008" cy="23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E022A4-38B1-BC2C-6340-2FB12ECFD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B9B15F-CDC2-6BCD-817B-1C847669DA67}"/>
              </a:ext>
            </a:extLst>
          </p:cNvPr>
          <p:cNvSpPr txBox="1"/>
          <p:nvPr/>
        </p:nvSpPr>
        <p:spPr>
          <a:xfrm>
            <a:off x="192421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PO-19: Receiving Non-Trade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B6C70-3E8C-2E7A-302C-4D1BD54652F5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= PO 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Membuka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Iprocurement</a:t>
            </a:r>
            <a:r>
              <a:rPr lang="en-US" sz="1800" b="1" dirty="0">
                <a:latin typeface="Calibri"/>
                <a:ea typeface="SimSun"/>
              </a:rPr>
              <a:t> dan pilih Nomor PR di menu Receiving</a:t>
            </a:r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ED6AAC-5F59-6616-DB42-0DE09CBBA5C9}"/>
              </a:ext>
            </a:extLst>
          </p:cNvPr>
          <p:cNvSpPr/>
          <p:nvPr/>
        </p:nvSpPr>
        <p:spPr>
          <a:xfrm>
            <a:off x="466919" y="5004256"/>
            <a:ext cx="1905647" cy="4350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A5766-7C1B-5740-44E6-0183B8D8738B}"/>
              </a:ext>
            </a:extLst>
          </p:cNvPr>
          <p:cNvSpPr/>
          <p:nvPr/>
        </p:nvSpPr>
        <p:spPr>
          <a:xfrm>
            <a:off x="3103956" y="3784765"/>
            <a:ext cx="665479" cy="2023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2C29DD-BF9D-E0E7-BAC2-155D711DE854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EAEEFE-A60A-17D9-F8D7-C326747E5631}"/>
              </a:ext>
            </a:extLst>
          </p:cNvPr>
          <p:cNvSpPr/>
          <p:nvPr/>
        </p:nvSpPr>
        <p:spPr>
          <a:xfrm>
            <a:off x="2528494" y="50042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6D62BA-E01D-5BB1-1B39-D69785F6F46F}"/>
              </a:ext>
            </a:extLst>
          </p:cNvPr>
          <p:cNvSpPr/>
          <p:nvPr/>
        </p:nvSpPr>
        <p:spPr>
          <a:xfrm>
            <a:off x="3836897" y="3784764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289CAB9-9AF6-A8E7-A272-B8CC04F9A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202"/>
              </p:ext>
            </p:extLst>
          </p:nvPr>
        </p:nvGraphicFramePr>
        <p:xfrm>
          <a:off x="3888600" y="4326983"/>
          <a:ext cx="4152463" cy="163649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152463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88528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347967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Receiving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Nomor Requisitions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05026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20C02-09E0-24AB-1F77-4EDBDF103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B1DCF2-B5AC-1ABF-8C0A-9B9E1625DB16}"/>
              </a:ext>
            </a:extLst>
          </p:cNvPr>
          <p:cNvSpPr txBox="1"/>
          <p:nvPr/>
        </p:nvSpPr>
        <p:spPr>
          <a:xfrm>
            <a:off x="192422" y="289030"/>
            <a:ext cx="92343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PO-19: Receiving Non-Trade</a:t>
            </a:r>
          </a:p>
          <a:p>
            <a:r>
              <a:rPr lang="en-US" sz="2400" b="1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15C658-1F30-E742-6C35-E46CF9A22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621258"/>
              </p:ext>
            </p:extLst>
          </p:nvPr>
        </p:nvGraphicFramePr>
        <p:xfrm>
          <a:off x="8345556" y="1847207"/>
          <a:ext cx="3846444" cy="91440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Pada (W) Requisition Receiving</a:t>
                      </a:r>
                    </a:p>
                    <a:p>
                      <a:pPr lvl="0"/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D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Klik</a:t>
                      </a:r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(B) Receive</a:t>
                      </a:r>
                    </a:p>
                    <a:p>
                      <a:pPr lvl="0"/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D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Klik</a:t>
                      </a:r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(B) Receive</a:t>
                      </a:r>
                      <a:endParaRPr lang="en-US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E6F748-F880-586A-535C-8A695BB512D4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 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= PO</a:t>
            </a:r>
          </a:p>
          <a:p>
            <a:r>
              <a:rPr lang="en-US" sz="1800" b="1" dirty="0">
                <a:latin typeface="Calibri"/>
                <a:ea typeface="SimSun"/>
              </a:rPr>
              <a:t> Step 3:  Edit </a:t>
            </a:r>
            <a:r>
              <a:rPr lang="en-US" sz="1800" b="1" dirty="0" err="1">
                <a:latin typeface="Calibri"/>
                <a:ea typeface="SimSun"/>
              </a:rPr>
              <a:t>jumlah</a:t>
            </a:r>
            <a:r>
              <a:rPr lang="en-US" sz="1800" b="1" dirty="0">
                <a:latin typeface="Calibri"/>
                <a:ea typeface="SimSun"/>
              </a:rPr>
              <a:t> receiving yang </a:t>
            </a:r>
            <a:r>
              <a:rPr lang="en-US" sz="1800" b="1" dirty="0" err="1">
                <a:latin typeface="Calibri"/>
                <a:ea typeface="SimSun"/>
              </a:rPr>
              <a:t>diterima</a:t>
            </a:r>
            <a:r>
              <a:rPr lang="en-US" sz="1800" b="1" dirty="0">
                <a:latin typeface="Calibri"/>
                <a:ea typeface="SimSun"/>
              </a:rPr>
              <a:t> cabang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BB5D22-8B3A-8B74-008F-B5A50764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12" y="1690809"/>
            <a:ext cx="6288118" cy="2316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4B2D69-9FA4-DD40-3D7C-B4BCF62144A4}"/>
              </a:ext>
            </a:extLst>
          </p:cNvPr>
          <p:cNvSpPr/>
          <p:nvPr/>
        </p:nvSpPr>
        <p:spPr>
          <a:xfrm>
            <a:off x="6478710" y="2025136"/>
            <a:ext cx="299720" cy="2378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ED75DE-25B2-5EBC-AFD1-B8EBDCFA1436}"/>
              </a:ext>
            </a:extLst>
          </p:cNvPr>
          <p:cNvSpPr/>
          <p:nvPr/>
        </p:nvSpPr>
        <p:spPr>
          <a:xfrm>
            <a:off x="6886452" y="2025136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9301F1-3EE3-296D-08A9-D7C0CF64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772" y="4145044"/>
            <a:ext cx="6009548" cy="21792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97B8EE-6631-0EB9-AE3F-277D7709D7AC}"/>
              </a:ext>
            </a:extLst>
          </p:cNvPr>
          <p:cNvSpPr/>
          <p:nvPr/>
        </p:nvSpPr>
        <p:spPr>
          <a:xfrm>
            <a:off x="11404600" y="4662215"/>
            <a:ext cx="299720" cy="2378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1358C5-1BB3-1FF1-937F-36FFA94D0425}"/>
              </a:ext>
            </a:extLst>
          </p:cNvPr>
          <p:cNvSpPr/>
          <p:nvPr/>
        </p:nvSpPr>
        <p:spPr>
          <a:xfrm>
            <a:off x="11730744" y="4679964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82778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6F410-801D-1614-F7AE-0858D05E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50E37-850D-0A76-CDBF-FF6FEEF5A0E5}"/>
              </a:ext>
            </a:extLst>
          </p:cNvPr>
          <p:cNvSpPr txBox="1"/>
          <p:nvPr/>
        </p:nvSpPr>
        <p:spPr>
          <a:xfrm>
            <a:off x="192422" y="289030"/>
            <a:ext cx="92343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PO-19: Receiving Non-Trade</a:t>
            </a:r>
          </a:p>
          <a:p>
            <a:r>
              <a:rPr lang="en-US" sz="2400" b="1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B38263-43F8-194A-68C6-86652A0BF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608916"/>
              </p:ext>
            </p:extLst>
          </p:nvPr>
        </p:nvGraphicFramePr>
        <p:xfrm>
          <a:off x="8345556" y="1847207"/>
          <a:ext cx="3846444" cy="91440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Pada (W) Requisition Receiving</a:t>
                      </a:r>
                    </a:p>
                    <a:p>
                      <a:pPr lvl="0"/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D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Klik</a:t>
                      </a:r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(B) Next</a:t>
                      </a:r>
                    </a:p>
                    <a:p>
                      <a:pPr lvl="0"/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D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Klik</a:t>
                      </a:r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(B) Submit</a:t>
                      </a:r>
                      <a:endParaRPr lang="en-US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AFFBD56-43E7-BE79-BDA4-70CE0C7AFBC7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 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= PO</a:t>
            </a:r>
          </a:p>
          <a:p>
            <a:r>
              <a:rPr lang="en-US" sz="1800" b="1" dirty="0">
                <a:latin typeface="Calibri"/>
                <a:ea typeface="SimSun"/>
              </a:rPr>
              <a:t> Step 4: Edit </a:t>
            </a:r>
            <a:r>
              <a:rPr lang="en-US" sz="1800" b="1" dirty="0" err="1">
                <a:latin typeface="Calibri"/>
                <a:ea typeface="SimSun"/>
              </a:rPr>
              <a:t>informasi</a:t>
            </a:r>
            <a:r>
              <a:rPr lang="en-US" sz="1800" b="1" dirty="0">
                <a:latin typeface="Calibri"/>
                <a:ea typeface="SimSun"/>
              </a:rPr>
              <a:t> tambahan </a:t>
            </a:r>
            <a:r>
              <a:rPr lang="en-US" sz="1800" b="1" dirty="0" err="1">
                <a:latin typeface="Calibri"/>
                <a:ea typeface="SimSun"/>
              </a:rPr>
              <a:t>mengenai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barang</a:t>
            </a:r>
            <a:r>
              <a:rPr lang="en-US" sz="1800" b="1" dirty="0">
                <a:latin typeface="Calibri"/>
                <a:ea typeface="SimSun"/>
              </a:rPr>
              <a:t> yang </a:t>
            </a:r>
            <a:r>
              <a:rPr lang="en-US" sz="1800" b="1" dirty="0" err="1">
                <a:latin typeface="Calibri"/>
                <a:ea typeface="SimSun"/>
              </a:rPr>
              <a:t>dilakukan</a:t>
            </a:r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76207C-F0F1-7981-6BC5-D245967B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75" y="1621300"/>
            <a:ext cx="5326458" cy="21520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1BBCD3-BFA6-5C82-182A-A075BA9FF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75" y="3494505"/>
            <a:ext cx="6428350" cy="2410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D30935-CCE0-2444-04BB-C9E54CFC6341}"/>
              </a:ext>
            </a:extLst>
          </p:cNvPr>
          <p:cNvSpPr/>
          <p:nvPr/>
        </p:nvSpPr>
        <p:spPr>
          <a:xfrm>
            <a:off x="5453266" y="2268132"/>
            <a:ext cx="299720" cy="2378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D9129-700A-AB9F-0928-55630C90D2CF}"/>
              </a:ext>
            </a:extLst>
          </p:cNvPr>
          <p:cNvSpPr/>
          <p:nvPr/>
        </p:nvSpPr>
        <p:spPr>
          <a:xfrm>
            <a:off x="5870770" y="2268132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8B848-0530-5CE0-8B15-8DE145962A87}"/>
              </a:ext>
            </a:extLst>
          </p:cNvPr>
          <p:cNvSpPr/>
          <p:nvPr/>
        </p:nvSpPr>
        <p:spPr>
          <a:xfrm>
            <a:off x="11544591" y="4218852"/>
            <a:ext cx="299720" cy="2378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C28A97-F2BE-7A3A-8E1C-A4C1BEBDA6B0}"/>
              </a:ext>
            </a:extLst>
          </p:cNvPr>
          <p:cNvSpPr/>
          <p:nvPr/>
        </p:nvSpPr>
        <p:spPr>
          <a:xfrm>
            <a:off x="11898709" y="4254351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6899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C2DE3-ADD1-7CF2-0A3C-41D242DF8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409459-1AC5-964C-8024-15DE6FA1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9234DF-D57F-89F7-57CA-64543CE3A7D7}"/>
              </a:ext>
            </a:extLst>
          </p:cNvPr>
          <p:cNvSpPr txBox="1"/>
          <p:nvPr/>
        </p:nvSpPr>
        <p:spPr>
          <a:xfrm>
            <a:off x="192422" y="289030"/>
            <a:ext cx="92343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PO-19: Receiving Non-Trade</a:t>
            </a:r>
          </a:p>
          <a:p>
            <a:r>
              <a:rPr lang="en-US" sz="2400" b="1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8C2718-F6FB-4A05-9AE4-73D384957250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544329D-0C7B-D4A7-8015-73E76A598884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3656C9-9E1C-CD07-B923-11587F39A565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125C68-526E-7D1F-0988-940A9E3D15FC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398062-3A3E-A211-F48F-E6D17976704B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2E370-BBBF-FDF4-8932-34B7E120E66E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 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&lt; PO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Requestor Cabang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3154146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B3AA-EB29-D049-A8A1-572CA1F66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B5C7E7-41FA-5D16-4115-C7D6B800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4" y="1673480"/>
            <a:ext cx="6378008" cy="23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E02EF7-3A74-5C0D-4951-3B25E84BE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1E4C22-C640-FE5C-1DF6-9DB7B8B86020}"/>
              </a:ext>
            </a:extLst>
          </p:cNvPr>
          <p:cNvSpPr txBox="1"/>
          <p:nvPr/>
        </p:nvSpPr>
        <p:spPr>
          <a:xfrm>
            <a:off x="192421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PO-19: Receiving Non-Trade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43990-B7AF-CBA6-5E69-6FC67BAE45AB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&lt; PO 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Membuka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Iprocurement</a:t>
            </a:r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B9A7B4-BED7-F038-0204-2088B41F22FB}"/>
              </a:ext>
            </a:extLst>
          </p:cNvPr>
          <p:cNvSpPr/>
          <p:nvPr/>
        </p:nvSpPr>
        <p:spPr>
          <a:xfrm>
            <a:off x="466919" y="5004256"/>
            <a:ext cx="1905647" cy="4350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5FEE4B-CBBE-213A-48B6-A607EA8A7765}"/>
              </a:ext>
            </a:extLst>
          </p:cNvPr>
          <p:cNvSpPr/>
          <p:nvPr/>
        </p:nvSpPr>
        <p:spPr>
          <a:xfrm>
            <a:off x="3103956" y="3784765"/>
            <a:ext cx="665479" cy="2023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C0C0A5-4F78-0D4C-733B-6D7AFE1F6C47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2E2AA-0258-FFE3-3D4C-35910A3A54DD}"/>
              </a:ext>
            </a:extLst>
          </p:cNvPr>
          <p:cNvSpPr/>
          <p:nvPr/>
        </p:nvSpPr>
        <p:spPr>
          <a:xfrm>
            <a:off x="2528494" y="50042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86720C-A256-CA3C-D233-2B0774E4A508}"/>
              </a:ext>
            </a:extLst>
          </p:cNvPr>
          <p:cNvSpPr/>
          <p:nvPr/>
        </p:nvSpPr>
        <p:spPr>
          <a:xfrm>
            <a:off x="3836897" y="3784764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6D01D7E-20D8-F6DE-EAA9-2713424E1CF6}"/>
              </a:ext>
            </a:extLst>
          </p:cNvPr>
          <p:cNvGraphicFramePr>
            <a:graphicFrameLocks noGrp="1"/>
          </p:cNvGraphicFramePr>
          <p:nvPr/>
        </p:nvGraphicFramePr>
        <p:xfrm>
          <a:off x="3888600" y="4326983"/>
          <a:ext cx="4152463" cy="163649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152463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88528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347967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Receiving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Nomor Requisitions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4732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4B188-96DD-9D66-BA60-EC0352BB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054AF7-1B84-9596-7682-F39B66127F31}"/>
              </a:ext>
            </a:extLst>
          </p:cNvPr>
          <p:cNvSpPr txBox="1"/>
          <p:nvPr/>
        </p:nvSpPr>
        <p:spPr>
          <a:xfrm>
            <a:off x="192422" y="289030"/>
            <a:ext cx="92343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PO-19: Receiving Non-Trade</a:t>
            </a:r>
          </a:p>
          <a:p>
            <a:r>
              <a:rPr lang="en-US" sz="2400" b="1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10756B-B133-B416-4F2A-E121125A3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88593"/>
              </p:ext>
            </p:extLst>
          </p:nvPr>
        </p:nvGraphicFramePr>
        <p:xfrm>
          <a:off x="8345556" y="1847207"/>
          <a:ext cx="3846444" cy="128016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Pada (W) Requisition Receiving</a:t>
                      </a:r>
                    </a:p>
                    <a:p>
                      <a:pPr lvl="0"/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D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Klik</a:t>
                      </a:r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(B) Receive</a:t>
                      </a:r>
                    </a:p>
                    <a:p>
                      <a:pPr lvl="0"/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Saat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memasukan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quantity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kurang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PO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muncul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warning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C260D26-621B-2083-8496-0E74F7E962AF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 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&lt; PO</a:t>
            </a:r>
          </a:p>
          <a:p>
            <a:r>
              <a:rPr lang="en-US" sz="1800" b="1" dirty="0">
                <a:latin typeface="Calibri"/>
                <a:ea typeface="SimSun"/>
              </a:rPr>
              <a:t> Step 3: Edit Quantity </a:t>
            </a:r>
            <a:r>
              <a:rPr lang="en-US" sz="1800" b="1" dirty="0" err="1">
                <a:latin typeface="Calibri"/>
                <a:ea typeface="SimSun"/>
              </a:rPr>
              <a:t>apabila</a:t>
            </a:r>
            <a:r>
              <a:rPr lang="en-US" sz="1800" b="1" dirty="0">
                <a:latin typeface="Calibri"/>
                <a:ea typeface="SimSun"/>
              </a:rPr>
              <a:t> kurang </a:t>
            </a:r>
            <a:r>
              <a:rPr lang="en-US" sz="1800" b="1" dirty="0" err="1">
                <a:latin typeface="Calibri"/>
                <a:ea typeface="SimSun"/>
              </a:rPr>
              <a:t>dari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jumlah</a:t>
            </a:r>
            <a:r>
              <a:rPr lang="en-US" sz="1800" b="1" dirty="0">
                <a:latin typeface="Calibri"/>
                <a:ea typeface="SimSun"/>
              </a:rPr>
              <a:t> quantity PO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676D34-AFC6-D414-16A1-562579CE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12" y="1690809"/>
            <a:ext cx="6288118" cy="23161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3CF449-A550-B2B4-2AC5-EF763DDE496F}"/>
              </a:ext>
            </a:extLst>
          </p:cNvPr>
          <p:cNvSpPr/>
          <p:nvPr/>
        </p:nvSpPr>
        <p:spPr>
          <a:xfrm>
            <a:off x="6478710" y="2025136"/>
            <a:ext cx="299720" cy="2378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5C99F9-5393-485E-92C4-31586DF03A12}"/>
              </a:ext>
            </a:extLst>
          </p:cNvPr>
          <p:cNvSpPr/>
          <p:nvPr/>
        </p:nvSpPr>
        <p:spPr>
          <a:xfrm>
            <a:off x="6886452" y="2025136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6B26C-05A3-E4EB-DD87-5C9FCB4D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11" y="4096394"/>
            <a:ext cx="5838027" cy="19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2963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D494A-BA85-CEDD-508B-48DD3783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F441D7-60AB-EE41-DBC1-0085268DB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CF293-7105-E82B-5CBD-A278E7754595}"/>
              </a:ext>
            </a:extLst>
          </p:cNvPr>
          <p:cNvSpPr txBox="1"/>
          <p:nvPr/>
        </p:nvSpPr>
        <p:spPr>
          <a:xfrm>
            <a:off x="192422" y="289030"/>
            <a:ext cx="92343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PO-19: Receiving Non-Trade</a:t>
            </a:r>
          </a:p>
          <a:p>
            <a:r>
              <a:rPr lang="en-US" sz="2400" b="1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9ED4B5-1430-DDF6-B782-F8CA751B2EEB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5F65150-4666-1212-6F86-C59F1FB369EA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A6B775-9A86-1205-46DF-B36C452F0C20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317B7-9295-A1D3-28A1-7C7FBED0D466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76DD44-1D7C-8415-96D1-576B365C48FB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8498C-A374-C725-E035-71AE08C43BEB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 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&gt; PO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Requestor Cabang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1994029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17355-6BE8-0581-44F7-A84DAF77B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859FB6-954A-4689-9E22-07D67AD1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94" y="1673480"/>
            <a:ext cx="6378008" cy="2356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4BD7BF-4345-E28B-6470-51E6F3D99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1606053"/>
            <a:ext cx="2369631" cy="435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B6967D-2904-20A1-E5BC-37579B728C8A}"/>
              </a:ext>
            </a:extLst>
          </p:cNvPr>
          <p:cNvSpPr txBox="1"/>
          <p:nvPr/>
        </p:nvSpPr>
        <p:spPr>
          <a:xfrm>
            <a:off x="192421" y="289030"/>
            <a:ext cx="90094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PO-19: Receiving Non-Trade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73003-48EA-3FC5-CFF3-F801567EA9B5}"/>
              </a:ext>
            </a:extLst>
          </p:cNvPr>
          <p:cNvSpPr txBox="1"/>
          <p:nvPr/>
        </p:nvSpPr>
        <p:spPr>
          <a:xfrm>
            <a:off x="192422" y="894522"/>
            <a:ext cx="94312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&gt; PO </a:t>
            </a:r>
            <a:endParaRPr lang="en-ID" sz="1800" dirty="0"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Membuka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Iprocurement</a:t>
            </a:r>
            <a:endParaRPr lang="en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06E5C4-2DEB-1C7E-7E91-A1291F8B438D}"/>
              </a:ext>
            </a:extLst>
          </p:cNvPr>
          <p:cNvSpPr/>
          <p:nvPr/>
        </p:nvSpPr>
        <p:spPr>
          <a:xfrm>
            <a:off x="466919" y="5004256"/>
            <a:ext cx="1905647" cy="4350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BFA135-BB9B-07C2-F2B9-80AD71D1618A}"/>
              </a:ext>
            </a:extLst>
          </p:cNvPr>
          <p:cNvSpPr/>
          <p:nvPr/>
        </p:nvSpPr>
        <p:spPr>
          <a:xfrm>
            <a:off x="3103956" y="3784765"/>
            <a:ext cx="665479" cy="20234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CC0C35-819F-FA32-0E21-C6A4EA6B2A87}"/>
              </a:ext>
            </a:extLst>
          </p:cNvPr>
          <p:cNvSpPr txBox="1"/>
          <p:nvPr/>
        </p:nvSpPr>
        <p:spPr>
          <a:xfrm>
            <a:off x="8595606" y="1787296"/>
            <a:ext cx="336626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endParaRPr lang="en-US" sz="1400" b="1">
              <a:effectLst/>
              <a:latin typeface="Calibri"/>
              <a:ea typeface="SimSu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7D7483-030C-F2AE-29CB-6181012D1ABF}"/>
              </a:ext>
            </a:extLst>
          </p:cNvPr>
          <p:cNvSpPr/>
          <p:nvPr/>
        </p:nvSpPr>
        <p:spPr>
          <a:xfrm>
            <a:off x="2528494" y="50042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75D5CE-303C-A600-3424-E93F0D4EB275}"/>
              </a:ext>
            </a:extLst>
          </p:cNvPr>
          <p:cNvSpPr/>
          <p:nvPr/>
        </p:nvSpPr>
        <p:spPr>
          <a:xfrm>
            <a:off x="3836897" y="3784764"/>
            <a:ext cx="225230" cy="20234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3871755-B799-CF32-41D5-FCE5B184D322}"/>
              </a:ext>
            </a:extLst>
          </p:cNvPr>
          <p:cNvGraphicFramePr>
            <a:graphicFrameLocks noGrp="1"/>
          </p:cNvGraphicFramePr>
          <p:nvPr/>
        </p:nvGraphicFramePr>
        <p:xfrm>
          <a:off x="3888600" y="4326983"/>
          <a:ext cx="4152463" cy="163649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152463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88528">
                <a:tc>
                  <a:txBody>
                    <a:bodyPr/>
                    <a:lstStyle/>
                    <a:p>
                      <a:pPr lvl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/>
                        <a:ea typeface="SimSu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347967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-ID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 : 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NNA – </a:t>
                      </a:r>
                      <a:r>
                        <a:rPr lang="en-US" sz="12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Iprocurement</a:t>
                      </a:r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JAT (PO Pusat)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1) Pada (W) </a:t>
                      </a:r>
                      <a:r>
                        <a:rPr lang="en-ID" sz="1200" b="1" i="0" u="none" strike="noStrike" noProof="0" dirty="0">
                          <a:effectLst/>
                          <a:latin typeface="Calibri"/>
                        </a:rPr>
                        <a:t>Receiving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:</a:t>
                      </a:r>
                      <a:endParaRPr lang="en-US" sz="1200" b="0" i="0" u="none" strike="noStrike" noProof="0" dirty="0">
                        <a:effectLst/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- </a:t>
                      </a:r>
                      <a:r>
                        <a:rPr lang="en-US" sz="1200" b="0" i="0" u="none" strike="noStrike" noProof="0" dirty="0" err="1">
                          <a:effectLst/>
                          <a:latin typeface="Calibri"/>
                        </a:rPr>
                        <a:t>Klik</a:t>
                      </a:r>
                      <a:r>
                        <a:rPr lang="en-US" sz="1200" b="0" i="0" u="none" strike="noStrike" noProof="0" dirty="0">
                          <a:effectLst/>
                          <a:latin typeface="Calibri"/>
                        </a:rPr>
                        <a:t> (B) Nomor Requisitions</a:t>
                      </a:r>
                      <a:endParaRPr lang="en-ID" sz="1200" b="0" i="0" u="none" strike="noStrike" noProof="0" dirty="0"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60146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984C0-3D30-2E1B-E052-8A1D803C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68F8F-F130-BC9C-1722-500F14D96715}"/>
              </a:ext>
            </a:extLst>
          </p:cNvPr>
          <p:cNvSpPr txBox="1"/>
          <p:nvPr/>
        </p:nvSpPr>
        <p:spPr>
          <a:xfrm>
            <a:off x="192422" y="289030"/>
            <a:ext cx="92343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PO-19: Receiving Non-Trade</a:t>
            </a:r>
          </a:p>
          <a:p>
            <a:r>
              <a:rPr lang="en-US" sz="24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5B1E5-F6F4-E60B-0AB4-DA880B9108A4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 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&gt; PO</a:t>
            </a:r>
          </a:p>
          <a:p>
            <a:r>
              <a:rPr lang="en-US" sz="1800" b="1" dirty="0">
                <a:latin typeface="Calibri"/>
                <a:ea typeface="SimSun"/>
              </a:rPr>
              <a:t> Step 3: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Edit Quantity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apabila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lebih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dari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jumlah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quantity PO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8AB9B5-E32C-5038-9112-FCD2A95F4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7772"/>
            <a:ext cx="9746696" cy="359006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8674BA-10A0-4D46-931A-0ADFFFB4F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78482"/>
              </p:ext>
            </p:extLst>
          </p:nvPr>
        </p:nvGraphicFramePr>
        <p:xfrm>
          <a:off x="9916998" y="2218368"/>
          <a:ext cx="2275840" cy="2760032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275840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34500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415028">
                <a:tc>
                  <a:txBody>
                    <a:bodyPr/>
                    <a:lstStyle/>
                    <a:p>
                      <a:pPr lvl="0"/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Pada (W) Requisition Receiving</a:t>
                      </a:r>
                    </a:p>
                    <a:p>
                      <a:pPr lvl="0"/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D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Klik</a:t>
                      </a:r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(B) Receive</a:t>
                      </a:r>
                    </a:p>
                    <a:p>
                      <a:pPr lvl="0"/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Saat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memasukan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quantity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PO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muncul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warning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142A440-51A8-4883-AE4B-AA0C85A32D0E}"/>
              </a:ext>
            </a:extLst>
          </p:cNvPr>
          <p:cNvSpPr/>
          <p:nvPr/>
        </p:nvSpPr>
        <p:spPr>
          <a:xfrm>
            <a:off x="9276081" y="2657005"/>
            <a:ext cx="470616" cy="1776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047148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984C0-3D30-2E1B-E052-8A1D803C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68F8F-F130-BC9C-1722-500F14D96715}"/>
              </a:ext>
            </a:extLst>
          </p:cNvPr>
          <p:cNvSpPr txBox="1"/>
          <p:nvPr/>
        </p:nvSpPr>
        <p:spPr>
          <a:xfrm>
            <a:off x="192422" y="289030"/>
            <a:ext cx="92343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PO-19: Receiving Non-Trade</a:t>
            </a:r>
          </a:p>
          <a:p>
            <a:r>
              <a:rPr lang="en-US" sz="2400" b="1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9A0835-A807-051F-C922-18B6C737D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251993"/>
              </p:ext>
            </p:extLst>
          </p:nvPr>
        </p:nvGraphicFramePr>
        <p:xfrm>
          <a:off x="9916998" y="2218368"/>
          <a:ext cx="2275840" cy="2760032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2275840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34500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415028">
                <a:tc>
                  <a:txBody>
                    <a:bodyPr/>
                    <a:lstStyle/>
                    <a:p>
                      <a:pPr lvl="0"/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Pada (W) Requisition Receiving</a:t>
                      </a:r>
                    </a:p>
                    <a:p>
                      <a:pPr lvl="0"/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D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Klik</a:t>
                      </a:r>
                      <a:r>
                        <a:rPr lang="en-ID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(B) Receive</a:t>
                      </a:r>
                    </a:p>
                    <a:p>
                      <a:pPr lvl="0"/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Saat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memasukan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quantity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PO </a:t>
                      </a:r>
                      <a:r>
                        <a:rPr lang="en-ID" sz="1200" b="1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muncul</a:t>
                      </a:r>
                      <a:r>
                        <a:rPr lang="en-ID" sz="1200" b="1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warning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85B1E5-F6F4-E60B-0AB4-DA880B9108A4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 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&gt; PO</a:t>
            </a:r>
          </a:p>
          <a:p>
            <a:r>
              <a:rPr lang="en-US" sz="1800" b="1" dirty="0">
                <a:latin typeface="Calibri"/>
                <a:ea typeface="SimSun"/>
              </a:rPr>
              <a:t> Step 3: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Edit Quantity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apabila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lebih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dari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jumlah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/>
                <a:cs typeface="Arial"/>
                <a:sym typeface="Arial"/>
              </a:rPr>
              <a:t> quantity PO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447CF-9F49-F0E8-3AE4-7A946F03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849120"/>
            <a:ext cx="9317338" cy="413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93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3B626-5B0B-4252-8B99-223D8B48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33" y="2285508"/>
            <a:ext cx="11495334" cy="34479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Receiving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17: Input Receipt Information</a:t>
            </a:r>
            <a:endParaRPr lang="en-ID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177535B-5B7F-4739-A807-68D412F52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26226"/>
              </p:ext>
            </p:extLst>
          </p:nvPr>
        </p:nvGraphicFramePr>
        <p:xfrm>
          <a:off x="9164320" y="159460"/>
          <a:ext cx="3027680" cy="2164923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027680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33612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789925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Receipt Date : Tanggal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penerimaan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barang</a:t>
                      </a:r>
                      <a:endParaRPr lang="en-US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Packing Slip : Nomor Surat Jalan Vendor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Receipt Comments :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Deskripsi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tambahan receipt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Attatchment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apabila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terdapat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file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attatchment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ingin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dimasuk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terhadap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nomor receipt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Click (B) Next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6F1C6BC-5E25-4795-8A4A-B9A0159C722C}"/>
              </a:ext>
            </a:extLst>
          </p:cNvPr>
          <p:cNvSpPr/>
          <p:nvPr/>
        </p:nvSpPr>
        <p:spPr>
          <a:xfrm>
            <a:off x="3882173" y="3526368"/>
            <a:ext cx="2447507" cy="2226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5BF2D4-E807-45DE-B5CB-B4B1A3672AE6}"/>
              </a:ext>
            </a:extLst>
          </p:cNvPr>
          <p:cNvSpPr/>
          <p:nvPr/>
        </p:nvSpPr>
        <p:spPr>
          <a:xfrm>
            <a:off x="3882173" y="3898162"/>
            <a:ext cx="2213827" cy="2226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9C42C2-8E3E-4FAA-BFAF-5C8F7AC34147}"/>
              </a:ext>
            </a:extLst>
          </p:cNvPr>
          <p:cNvSpPr/>
          <p:nvPr/>
        </p:nvSpPr>
        <p:spPr>
          <a:xfrm>
            <a:off x="3709453" y="4117556"/>
            <a:ext cx="2620227" cy="5052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ADD30D-C77F-4DB7-8119-2FB9B3F1A4DB}"/>
              </a:ext>
            </a:extLst>
          </p:cNvPr>
          <p:cNvSpPr/>
          <p:nvPr/>
        </p:nvSpPr>
        <p:spPr>
          <a:xfrm>
            <a:off x="427773" y="5091008"/>
            <a:ext cx="1004787" cy="2125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D427F4-FD3E-495A-BFB0-93767BBE5495}"/>
              </a:ext>
            </a:extLst>
          </p:cNvPr>
          <p:cNvSpPr/>
          <p:nvPr/>
        </p:nvSpPr>
        <p:spPr>
          <a:xfrm>
            <a:off x="11341274" y="3069038"/>
            <a:ext cx="502394" cy="2329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1926146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308695" y="2875002"/>
            <a:ext cx="957460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pt-BR" sz="2400" b="1" dirty="0"/>
          </a:p>
          <a:p>
            <a:pPr algn="ctr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GBPA/BPA - Yang berlaku untuk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satu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cabang/untuk HO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143645920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D494A-BA85-CEDD-508B-48DD3783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F441D7-60AB-EE41-DBC1-0085268DB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CF293-7105-E82B-5CBD-A278E7754595}"/>
              </a:ext>
            </a:extLst>
          </p:cNvPr>
          <p:cNvSpPr txBox="1"/>
          <p:nvPr/>
        </p:nvSpPr>
        <p:spPr>
          <a:xfrm>
            <a:off x="192422" y="289030"/>
            <a:ext cx="929447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PO-20: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Global Blanket Purchase Agreement Item Non Trade</a:t>
            </a:r>
            <a:endParaRPr lang="en-US" sz="2400" b="1" dirty="0"/>
          </a:p>
          <a:p>
            <a:r>
              <a:rPr lang="en-US" sz="2400" b="1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9ED4B5-1430-DDF6-B782-F8CA751B2EEB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 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5F65150-4666-1212-6F86-C59F1FB369EA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A6B775-9A86-1205-46DF-B36C452F0C20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317B7-9295-A1D3-28A1-7C7FBED0D466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76DD44-1D7C-8415-96D1-576B365C48FB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8498C-A374-C725-E035-71AE08C43BEB}"/>
              </a:ext>
            </a:extLst>
          </p:cNvPr>
          <p:cNvSpPr txBox="1"/>
          <p:nvPr/>
        </p:nvSpPr>
        <p:spPr>
          <a:xfrm>
            <a:off x="192422" y="974969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 PO-19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Non Trade - Total Qty </a:t>
            </a:r>
            <a:r>
              <a:rPr lang="en-US" sz="1800" b="1" dirty="0" err="1">
                <a:latin typeface="Calibri"/>
                <a:ea typeface="SimSun"/>
              </a:rPr>
              <a:t>Penerimaan</a:t>
            </a:r>
            <a:r>
              <a:rPr lang="en-US" sz="1800" b="1" dirty="0">
                <a:latin typeface="Calibri"/>
                <a:ea typeface="SimSun"/>
              </a:rPr>
              <a:t> &gt; PO</a:t>
            </a:r>
          </a:p>
          <a:p>
            <a:r>
              <a:rPr lang="en-US" sz="1800" b="1" dirty="0">
                <a:latin typeface="Calibri"/>
                <a:ea typeface="SimSun"/>
              </a:rPr>
              <a:t> Step 1: Login to Oracle Application with Requestor Cabang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1306080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D2008-1919-553B-1566-D5F62D9F5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DC648-9EB3-475C-8038-92D0A3DD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1" y="2086345"/>
            <a:ext cx="2835344" cy="3769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CE49BD-6967-60EF-3536-9E714F6EDC37}"/>
              </a:ext>
            </a:extLst>
          </p:cNvPr>
          <p:cNvSpPr txBox="1"/>
          <p:nvPr/>
        </p:nvSpPr>
        <p:spPr>
          <a:xfrm>
            <a:off x="0" y="194101"/>
            <a:ext cx="90386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F5F7A-C59B-2CE5-F44F-0D9DBF09B9C9}"/>
              </a:ext>
            </a:extLst>
          </p:cNvPr>
          <p:cNvSpPr txBox="1"/>
          <p:nvPr/>
        </p:nvSpPr>
        <p:spPr>
          <a:xfrm>
            <a:off x="192422" y="916021"/>
            <a:ext cx="767140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Pergi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menu NNA - PO PURCHASING SUPER USER,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Request,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Purchase Orders.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terbuka</a:t>
            </a:r>
            <a:r>
              <a:rPr lang="en-US" sz="1800" b="1" dirty="0">
                <a:latin typeface="Calibri"/>
                <a:ea typeface="SimSun"/>
              </a:rPr>
              <a:t> java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6006B9-8B80-EC4C-E94D-AE5BF273A7E9}"/>
              </a:ext>
            </a:extLst>
          </p:cNvPr>
          <p:cNvSpPr/>
          <p:nvPr/>
        </p:nvSpPr>
        <p:spPr>
          <a:xfrm>
            <a:off x="696949" y="5095874"/>
            <a:ext cx="1217576" cy="2476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A58AD-F790-43AB-8BA5-6162D839D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80" y="2086345"/>
            <a:ext cx="6960383" cy="41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8634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4A250-4FCD-D0D1-2589-9DEC392BE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D5CB9-7077-4277-ADFE-E1DE7EEC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78" y="1747018"/>
            <a:ext cx="7502701" cy="4490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277340-AB69-B374-93B1-55B467A4CE14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792CE-A63B-C792-4ECF-1C11333D15FF}"/>
              </a:ext>
            </a:extLst>
          </p:cNvPr>
          <p:cNvSpPr txBox="1"/>
          <p:nvPr/>
        </p:nvSpPr>
        <p:spPr>
          <a:xfrm>
            <a:off x="192422" y="916021"/>
            <a:ext cx="956117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Ubah</a:t>
            </a:r>
            <a:r>
              <a:rPr lang="en-US" sz="1800" b="1" dirty="0">
                <a:latin typeface="Calibri"/>
                <a:ea typeface="SimSun"/>
              </a:rPr>
              <a:t> Type </a:t>
            </a:r>
            <a:r>
              <a:rPr lang="en-US" sz="1800" b="1" dirty="0" err="1">
                <a:latin typeface="Calibri"/>
                <a:ea typeface="SimSun"/>
              </a:rPr>
              <a:t>menjadi</a:t>
            </a:r>
            <a:r>
              <a:rPr lang="en-US" sz="1800" b="1" dirty="0">
                <a:latin typeface="Calibri"/>
                <a:ea typeface="SimSun"/>
              </a:rPr>
              <a:t> Blanket Purchase Agreement dan checklist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Global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44735-1339-6649-D69A-E3B9FA9653D9}"/>
              </a:ext>
            </a:extLst>
          </p:cNvPr>
          <p:cNvSpPr/>
          <p:nvPr/>
        </p:nvSpPr>
        <p:spPr>
          <a:xfrm>
            <a:off x="5044147" y="2026104"/>
            <a:ext cx="1861478" cy="2555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9EFD7A-DAE8-B3C7-F91F-F4405C43FF0C}"/>
              </a:ext>
            </a:extLst>
          </p:cNvPr>
          <p:cNvSpPr/>
          <p:nvPr/>
        </p:nvSpPr>
        <p:spPr>
          <a:xfrm>
            <a:off x="7708710" y="2967149"/>
            <a:ext cx="488496" cy="1951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509043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E3013-9E1F-90CD-F37E-5563EC61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C90C7BC-718D-4D2C-AEE9-ED627E5A1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61" y="1931684"/>
            <a:ext cx="7218777" cy="4320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485CA-4CA1-8E6F-DE70-07932A669B57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98A0D-4EF1-1987-2534-1C3D9B9C6072}"/>
              </a:ext>
            </a:extLst>
          </p:cNvPr>
          <p:cNvSpPr txBox="1"/>
          <p:nvPr/>
        </p:nvSpPr>
        <p:spPr>
          <a:xfrm>
            <a:off x="192422" y="916021"/>
            <a:ext cx="767140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4: Isi </a:t>
            </a:r>
            <a:r>
              <a:rPr lang="en-US" sz="1800" b="1" dirty="0" err="1">
                <a:latin typeface="Calibri"/>
                <a:ea typeface="SimSun"/>
              </a:rPr>
              <a:t>semua</a:t>
            </a:r>
            <a:r>
              <a:rPr lang="en-US" sz="1800" b="1" dirty="0">
                <a:latin typeface="Calibri"/>
                <a:ea typeface="SimSun"/>
              </a:rPr>
              <a:t> data yang </a:t>
            </a:r>
            <a:r>
              <a:rPr lang="en-US" sz="1800" b="1" dirty="0" err="1">
                <a:latin typeface="Calibri"/>
                <a:ea typeface="SimSun"/>
              </a:rPr>
              <a:t>diperlukan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terutama</a:t>
            </a:r>
            <a:r>
              <a:rPr lang="en-US" sz="1800" b="1" dirty="0">
                <a:latin typeface="Calibri"/>
                <a:ea typeface="SimSun"/>
              </a:rPr>
              <a:t> yang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berwarna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kuning</a:t>
            </a:r>
            <a:r>
              <a:rPr lang="en-US" sz="1800" b="1" dirty="0">
                <a:latin typeface="Calibri"/>
                <a:ea typeface="SimSun"/>
              </a:rPr>
              <a:t> (mandatory)</a:t>
            </a:r>
            <a:endParaRPr lang="en-ID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910F95-4D05-5E63-1080-0999C8DC00EB}"/>
              </a:ext>
            </a:extLst>
          </p:cNvPr>
          <p:cNvGraphicFramePr>
            <a:graphicFrameLocks noGrp="1"/>
          </p:cNvGraphicFramePr>
          <p:nvPr/>
        </p:nvGraphicFramePr>
        <p:xfrm>
          <a:off x="8267571" y="2460170"/>
          <a:ext cx="3846444" cy="280851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48480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32371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Supplier: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dengan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nama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Ship to: Alamat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pengiriman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Bill to: Alamat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penagihan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Buyer: Nama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pembeli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Site: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Otomatis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terisi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Ketika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mengisi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supplier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- Item: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Diisi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dengan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kode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item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rokok</a:t>
                      </a:r>
                      <a:r>
                        <a:rPr lang="en-ID" sz="1200" b="0" i="0" u="none" strike="noStrike" noProof="0" dirty="0">
                          <a:effectLst/>
                          <a:latin typeface="Calibri"/>
                        </a:rPr>
                        <a:t> yang </a:t>
                      </a:r>
                      <a:r>
                        <a:rPr lang="en-ID" sz="1200" b="0" i="0" u="none" strike="noStrike" noProof="0" dirty="0" err="1">
                          <a:effectLst/>
                          <a:latin typeface="Calibri"/>
                        </a:rPr>
                        <a:t>sesuai</a:t>
                      </a:r>
                      <a:endParaRPr lang="en-ID" sz="1200" b="0" i="0" u="none" strike="noStrike" noProof="0" dirty="0">
                        <a:effectLst/>
                        <a:latin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F165635-CBE6-498A-9A07-6703FBB4403D}"/>
              </a:ext>
            </a:extLst>
          </p:cNvPr>
          <p:cNvSpPr/>
          <p:nvPr/>
        </p:nvSpPr>
        <p:spPr>
          <a:xfrm>
            <a:off x="990601" y="2083254"/>
            <a:ext cx="4324350" cy="10409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236229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B26F-CD1E-7315-B815-AFAC97183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0EBCB9-601D-4AD0-B113-D3E5C2A0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747018"/>
            <a:ext cx="7374664" cy="4437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B5483-D217-3F26-1846-86D695D3B3E8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62F23-52F0-71C1-E3A7-3264A41FF40F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5: Jika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r>
              <a:rPr lang="en-US" sz="1800" b="1" dirty="0">
                <a:latin typeface="Calibri"/>
                <a:ea typeface="SimSun"/>
              </a:rPr>
              <a:t> dan </a:t>
            </a:r>
            <a:r>
              <a:rPr lang="en-US" sz="1800" b="1" dirty="0" err="1">
                <a:latin typeface="Calibri"/>
                <a:ea typeface="SimSun"/>
              </a:rPr>
              <a:t>nomor</a:t>
            </a:r>
            <a:r>
              <a:rPr lang="en-US" sz="1800" b="1" dirty="0">
                <a:latin typeface="Calibri"/>
                <a:ea typeface="SimSun"/>
              </a:rPr>
              <a:t> PO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muncul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secara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otomatis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04796-01AA-A792-DDEC-052CAD24E26E}"/>
              </a:ext>
            </a:extLst>
          </p:cNvPr>
          <p:cNvSpPr/>
          <p:nvPr/>
        </p:nvSpPr>
        <p:spPr>
          <a:xfrm>
            <a:off x="2932602" y="2047874"/>
            <a:ext cx="1925147" cy="3143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073377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B26F-CD1E-7315-B815-AFAC97183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5BDE0-BB31-454C-AB4B-59F18D52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2076449"/>
            <a:ext cx="11796782" cy="2842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B5483-D217-3F26-1846-86D695D3B3E8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62F23-52F0-71C1-E3A7-3264A41FF40F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6: </a:t>
            </a:r>
            <a:r>
              <a:rPr lang="en-US" sz="1800" b="1" dirty="0" err="1">
                <a:latin typeface="Calibri"/>
                <a:ea typeface="SimSun"/>
              </a:rPr>
              <a:t>Masukan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attatchment</a:t>
            </a:r>
            <a:r>
              <a:rPr lang="en-US" sz="1800" b="1" dirty="0">
                <a:latin typeface="Calibri"/>
                <a:ea typeface="SimSun"/>
              </a:rPr>
              <a:t> untuk agreement yang dibuat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04796-01AA-A792-DDEC-052CAD24E26E}"/>
              </a:ext>
            </a:extLst>
          </p:cNvPr>
          <p:cNvSpPr/>
          <p:nvPr/>
        </p:nvSpPr>
        <p:spPr>
          <a:xfrm>
            <a:off x="646602" y="3724274"/>
            <a:ext cx="1229823" cy="2667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728161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B26F-CD1E-7315-B815-AFAC97183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D441C8-770A-42FF-B30B-A2B624DD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97" y="2017973"/>
            <a:ext cx="7429881" cy="3924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B5483-D217-3F26-1846-86D695D3B3E8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62F23-52F0-71C1-E3A7-3264A41FF40F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7: Input Type Category Attachment 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04796-01AA-A792-DDEC-052CAD24E26E}"/>
              </a:ext>
            </a:extLst>
          </p:cNvPr>
          <p:cNvSpPr/>
          <p:nvPr/>
        </p:nvSpPr>
        <p:spPr>
          <a:xfrm>
            <a:off x="2951652" y="3408475"/>
            <a:ext cx="2334723" cy="17583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097949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B26F-CD1E-7315-B815-AFAC97183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2B5483-D217-3F26-1846-86D695D3B3E8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62F23-52F0-71C1-E3A7-3264A41FF40F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8: Input Source Attachment 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04796-01AA-A792-DDEC-052CAD24E26E}"/>
              </a:ext>
            </a:extLst>
          </p:cNvPr>
          <p:cNvSpPr/>
          <p:nvPr/>
        </p:nvSpPr>
        <p:spPr>
          <a:xfrm>
            <a:off x="9609956" y="3160825"/>
            <a:ext cx="2334723" cy="17583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5ACA4-85ED-4727-B296-342F93C7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577"/>
            <a:ext cx="12192000" cy="33168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FB469B-5DC3-4926-8654-4339EC0AA7FB}"/>
              </a:ext>
            </a:extLst>
          </p:cNvPr>
          <p:cNvSpPr/>
          <p:nvPr/>
        </p:nvSpPr>
        <p:spPr>
          <a:xfrm>
            <a:off x="0" y="2281660"/>
            <a:ext cx="3228975" cy="10806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E9994F-1D2D-4A08-A20F-6031C370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52" y="4919155"/>
            <a:ext cx="5616427" cy="120406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C105359-3C16-4A32-B1A7-DE3B52FFF575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rot="16200000" flipH="1">
            <a:off x="2891939" y="2084874"/>
            <a:ext cx="2158862" cy="47137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3735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16373-D065-BB8F-754C-3CFA08B37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E403A3-6587-48ED-A7C8-A3652E971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889410"/>
            <a:ext cx="7031764" cy="42315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07D9B-9422-E056-12BE-358C934ED91A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4D08D-E7A1-DDB0-F9A3-63DB949360E7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6: Jika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selesai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membuat</a:t>
            </a:r>
            <a:r>
              <a:rPr lang="en-US" sz="1800" b="1" dirty="0">
                <a:latin typeface="Calibri"/>
                <a:ea typeface="SimSun"/>
              </a:rPr>
              <a:t> purchase order,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tombol</a:t>
            </a:r>
            <a:r>
              <a:rPr lang="en-US" sz="1800" b="1" dirty="0">
                <a:latin typeface="Calibri"/>
                <a:ea typeface="SimSun"/>
              </a:rPr>
              <a:t> Approve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8D7B68-8D7B-2641-62AC-52E1736CFD0D}"/>
              </a:ext>
            </a:extLst>
          </p:cNvPr>
          <p:cNvSpPr/>
          <p:nvPr/>
        </p:nvSpPr>
        <p:spPr>
          <a:xfrm>
            <a:off x="8556171" y="5829299"/>
            <a:ext cx="1053785" cy="2916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0947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D44F48-E046-429F-84B3-9FD67C00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752"/>
            <a:ext cx="12192000" cy="2957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Receiving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18: Review and Submit Receiving </a:t>
            </a:r>
            <a:endParaRPr lang="en-ID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177535B-5B7F-4739-A807-68D412F52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301019"/>
              </p:ext>
            </p:extLst>
          </p:nvPr>
        </p:nvGraphicFramePr>
        <p:xfrm>
          <a:off x="9164320" y="1073382"/>
          <a:ext cx="3027680" cy="125278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027680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9806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054719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Pastikan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dan review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receipt yang sudah di input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Click Submit untuk melakukan Receipt Non Trade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54D427F4-FD3E-495A-BFB0-93767BBE5495}"/>
              </a:ext>
            </a:extLst>
          </p:cNvPr>
          <p:cNvSpPr/>
          <p:nvPr/>
        </p:nvSpPr>
        <p:spPr>
          <a:xfrm>
            <a:off x="11574954" y="3144320"/>
            <a:ext cx="515446" cy="2329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1371478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0EE19-53B7-29B2-9DF1-99EA6B5A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CAC2D-AB4D-7D88-FAD9-4B64CDA2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99" y="1747018"/>
            <a:ext cx="5968276" cy="4329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7DAAFB-1728-9C17-6EE7-1840ABAE5D01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619E5-367D-3686-879C-CB8E0581C4FC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7: Akan </a:t>
            </a:r>
            <a:r>
              <a:rPr lang="en-US" sz="1800" b="1" dirty="0" err="1">
                <a:latin typeface="Calibri"/>
                <a:ea typeface="SimSun"/>
              </a:rPr>
              <a:t>muncul</a:t>
            </a:r>
            <a:r>
              <a:rPr lang="en-US" sz="1800" b="1" dirty="0">
                <a:latin typeface="Calibri"/>
                <a:ea typeface="SimSun"/>
              </a:rPr>
              <a:t> pop up Submit for Approval,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OK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F3288-C8DD-4039-1D93-7F467D9C1758}"/>
              </a:ext>
            </a:extLst>
          </p:cNvPr>
          <p:cNvSpPr/>
          <p:nvPr/>
        </p:nvSpPr>
        <p:spPr>
          <a:xfrm>
            <a:off x="4587233" y="5701650"/>
            <a:ext cx="1334596" cy="3752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60A2F3-20AE-D76B-FB2D-3FFBD59EA84E}"/>
              </a:ext>
            </a:extLst>
          </p:cNvPr>
          <p:cNvSpPr/>
          <p:nvPr/>
        </p:nvSpPr>
        <p:spPr>
          <a:xfrm>
            <a:off x="1332405" y="3132621"/>
            <a:ext cx="1334596" cy="3752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765968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382D-5AB9-9E47-5DB2-D78F3648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D4831-2AF4-6648-9B2E-0D2736AABE5F}"/>
              </a:ext>
            </a:extLst>
          </p:cNvPr>
          <p:cNvSpPr txBox="1"/>
          <p:nvPr/>
        </p:nvSpPr>
        <p:spPr>
          <a:xfrm>
            <a:off x="192421" y="299916"/>
            <a:ext cx="1017077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EFCA7-53F8-97D6-D362-A1202C11EE89}"/>
              </a:ext>
            </a:extLst>
          </p:cNvPr>
          <p:cNvSpPr txBox="1"/>
          <p:nvPr/>
        </p:nvSpPr>
        <p:spPr>
          <a:xfrm>
            <a:off x="192422" y="850704"/>
            <a:ext cx="1122504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8: Login to Oracle Application for approval GBPA</a:t>
            </a:r>
            <a:endParaRPr lang="en-ID" sz="1800" dirty="0"/>
          </a:p>
        </p:txBody>
      </p:sp>
      <p:pic>
        <p:nvPicPr>
          <p:cNvPr id="3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68A2B33B-D107-D089-C1FE-D3FCF92B5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" b="6525"/>
          <a:stretch/>
        </p:blipFill>
        <p:spPr>
          <a:xfrm>
            <a:off x="305058" y="1707388"/>
            <a:ext cx="7319663" cy="3855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F9558F-918B-A5ED-5322-FF0D38B21148}"/>
              </a:ext>
            </a:extLst>
          </p:cNvPr>
          <p:cNvSpPr/>
          <p:nvPr/>
        </p:nvSpPr>
        <p:spPr>
          <a:xfrm>
            <a:off x="1321219" y="1907951"/>
            <a:ext cx="3964649" cy="2049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FF748-25B4-AE6F-3B15-CA14D64DF64C}"/>
              </a:ext>
            </a:extLst>
          </p:cNvPr>
          <p:cNvSpPr/>
          <p:nvPr/>
        </p:nvSpPr>
        <p:spPr>
          <a:xfrm>
            <a:off x="3303544" y="2944943"/>
            <a:ext cx="1322885" cy="9739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3C172A-DC94-1575-F936-4CD0D0500580}"/>
              </a:ext>
            </a:extLst>
          </p:cNvPr>
          <p:cNvGraphicFramePr>
            <a:graphicFrameLocks noGrp="1"/>
          </p:cNvGraphicFramePr>
          <p:nvPr/>
        </p:nvGraphicFramePr>
        <p:xfrm>
          <a:off x="7866326" y="2181958"/>
          <a:ext cx="3846444" cy="152596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Browse to Application URL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u="sng" dirty="0">
                          <a:solidFill>
                            <a:schemeClr val="bg2"/>
                          </a:solidFill>
                          <a:effectLst/>
                        </a:rPr>
                        <a:t>http://metauat.nna.net:8010/OA_HTML/OA.jsp?OAFunc=OANEWHOMEPAGE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dirty="0">
                          <a:effectLst/>
                        </a:rPr>
                        <a:t>2. </a:t>
                      </a:r>
                      <a:r>
                        <a:rPr lang="id-ID" sz="1200" dirty="0">
                          <a:effectLst/>
                        </a:rPr>
                        <a:t>Input</a:t>
                      </a:r>
                      <a:r>
                        <a:rPr lang="en-US" sz="1200" dirty="0">
                          <a:effectLst/>
                        </a:rPr>
                        <a:t> User Name/Password Dept Head Purchasing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tabLst>
                          <a:tab pos="276860" algn="l"/>
                        </a:tabLst>
                      </a:pPr>
                      <a:r>
                        <a:rPr lang="id-ID" sz="1200" dirty="0">
                          <a:effectLst/>
                        </a:rPr>
                        <a:t>Klik (B) </a:t>
                      </a:r>
                      <a:r>
                        <a:rPr lang="en-US" sz="1200" dirty="0">
                          <a:effectLst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25053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6758E-E85C-6EF5-2C81-38C4C2B71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EFB0DC-F771-4105-B22B-3DBDD929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9" y="2030609"/>
            <a:ext cx="10889903" cy="3069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95CD5-2DD4-5EF4-F4A5-C552F21B043A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118D8-E11B-1C2E-01E4-4866F737646D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9: Pada dept head purchasing, </a:t>
            </a:r>
            <a:r>
              <a:rPr lang="en-US" sz="1800" b="1" dirty="0" err="1">
                <a:latin typeface="Calibri"/>
                <a:ea typeface="SimSun"/>
              </a:rPr>
              <a:t>bisa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approve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B1F76D-02A9-EDDB-EBA9-440A06800F68}"/>
              </a:ext>
            </a:extLst>
          </p:cNvPr>
          <p:cNvSpPr/>
          <p:nvPr/>
        </p:nvSpPr>
        <p:spPr>
          <a:xfrm>
            <a:off x="666615" y="3184071"/>
            <a:ext cx="10257024" cy="17812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162934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6758E-E85C-6EF5-2C81-38C4C2B71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43B63-6440-4FF8-BC97-4B6C5827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543"/>
            <a:ext cx="12192000" cy="41616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95CD5-2DD4-5EF4-F4A5-C552F21B043A}"/>
              </a:ext>
            </a:extLst>
          </p:cNvPr>
          <p:cNvSpPr txBox="1"/>
          <p:nvPr/>
        </p:nvSpPr>
        <p:spPr>
          <a:xfrm>
            <a:off x="192422" y="289030"/>
            <a:ext cx="94175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PO-20: Global Blanket Purchase Agreement Item Non Trade</a:t>
            </a:r>
            <a:endParaRPr lang="en-US" sz="24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118D8-E11B-1C2E-01E4-4866F737646D}"/>
              </a:ext>
            </a:extLst>
          </p:cNvPr>
          <p:cNvSpPr txBox="1"/>
          <p:nvPr/>
        </p:nvSpPr>
        <p:spPr>
          <a:xfrm>
            <a:off x="192422" y="916021"/>
            <a:ext cx="836374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GBPA - Approved</a:t>
            </a:r>
            <a:r>
              <a:rPr lang="en-US" sz="2400" b="1" dirty="0"/>
              <a:t> </a:t>
            </a:r>
          </a:p>
          <a:p>
            <a:r>
              <a:rPr lang="en-US" sz="1800" b="1" dirty="0">
                <a:latin typeface="Calibri"/>
                <a:ea typeface="SimSun"/>
              </a:rPr>
              <a:t>Step 9: Pada dept head purchasing, </a:t>
            </a:r>
            <a:r>
              <a:rPr lang="en-US" sz="1800" b="1" dirty="0" err="1">
                <a:latin typeface="Calibri"/>
                <a:ea typeface="SimSun"/>
              </a:rPr>
              <a:t>bisa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approve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0CDC4-0DA2-A977-DB1C-0A49FBFF6B6D}"/>
              </a:ext>
            </a:extLst>
          </p:cNvPr>
          <p:cNvSpPr/>
          <p:nvPr/>
        </p:nvSpPr>
        <p:spPr>
          <a:xfrm>
            <a:off x="9358519" y="2008910"/>
            <a:ext cx="502873" cy="2419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B1F76D-02A9-EDDB-EBA9-440A06800F68}"/>
              </a:ext>
            </a:extLst>
          </p:cNvPr>
          <p:cNvSpPr/>
          <p:nvPr/>
        </p:nvSpPr>
        <p:spPr>
          <a:xfrm>
            <a:off x="6775262" y="2019142"/>
            <a:ext cx="568514" cy="2625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5626845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219200"/>
            <a:ext cx="6763314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8863" y="609600"/>
            <a:ext cx="1813097" cy="15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6"/>
          <p:cNvSpPr txBox="1"/>
          <p:nvPr/>
        </p:nvSpPr>
        <p:spPr>
          <a:xfrm>
            <a:off x="3825703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 Tower 37th Fl.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Jl. Letjend. S. Parman kav. 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Jakarta 11470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Phone: (021) 2934 5777; Fax: (021) 2934 5700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Email: contact@mii.co.id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Website: www.mii.co.id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PT Mitra Integrasi Informatika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Jl. Syarifuddin Yoes RT 10 Sepinggan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Balikpapan 76115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Phone: (0542) 7041 831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Email: contact@mii.co.id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Website: www.mii.co.id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Intiland Tower Surabaya, 6th Floor, #2B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Jl. Panglima Sudirman kav. 101-103, Surabaya 60271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Phone: (031) 5474217; Fax: (031) 5474 216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Email: MII.Surabaya@mii.co.id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04124-AC57-414D-A52B-ABE32318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345"/>
            <a:ext cx="12192000" cy="31332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Receiving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18: Receiving </a:t>
            </a:r>
            <a:r>
              <a:rPr lang="en-US" sz="1800" b="1" dirty="0" err="1">
                <a:latin typeface="Calibri"/>
                <a:ea typeface="SimSun"/>
              </a:rPr>
              <a:t>ter</a:t>
            </a:r>
            <a:r>
              <a:rPr lang="en-US" sz="1800" b="1" dirty="0">
                <a:latin typeface="Calibri"/>
                <a:ea typeface="SimSun"/>
              </a:rPr>
              <a:t> submit dan nomor receipt </a:t>
            </a:r>
            <a:r>
              <a:rPr lang="en-US" sz="1800" b="1" dirty="0" err="1">
                <a:latin typeface="Calibri"/>
                <a:ea typeface="SimSun"/>
              </a:rPr>
              <a:t>tergenerate</a:t>
            </a:r>
            <a:endParaRPr lang="en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D427F4-FD3E-495A-BFB0-93767BBE5495}"/>
              </a:ext>
            </a:extLst>
          </p:cNvPr>
          <p:cNvSpPr/>
          <p:nvPr/>
        </p:nvSpPr>
        <p:spPr>
          <a:xfrm>
            <a:off x="192422" y="2788720"/>
            <a:ext cx="1199498" cy="188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08340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4C92B57A-5863-A81F-5BE3-5D8B4BC31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2FF4E19E-C4D8-BE32-899B-231BA7DF4545}"/>
              </a:ext>
            </a:extLst>
          </p:cNvPr>
          <p:cNvSpPr txBox="1"/>
          <p:nvPr/>
        </p:nvSpPr>
        <p:spPr>
          <a:xfrm>
            <a:off x="1906315" y="2967335"/>
            <a:ext cx="83793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PO-01: Membuat/Mengubah Item Category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dirty="0" err="1">
                <a:latin typeface="Calibri"/>
                <a:ea typeface="SimSun"/>
              </a:rPr>
              <a:t>Pembuatan</a:t>
            </a:r>
            <a:r>
              <a:rPr lang="en-US" sz="2400" dirty="0">
                <a:latin typeface="Calibri"/>
                <a:ea typeface="SimSun"/>
              </a:rPr>
              <a:t> Item Category</a:t>
            </a: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923873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59EBD6-6D9B-2649-A673-E27B8EC92700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E7BA51-1723-94D2-6919-EC9AA0CE1790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52596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Browse to Application URL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u="sng" dirty="0">
                          <a:solidFill>
                            <a:schemeClr val="bg2"/>
                          </a:solidFill>
                          <a:effectLst/>
                        </a:rPr>
                        <a:t>http://metauat.nna.net:8010/OA_HTML/OA.jsp?OAFunc=OANEWHOMEPAGE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dirty="0">
                          <a:effectLst/>
                        </a:rPr>
                        <a:t>2. </a:t>
                      </a:r>
                      <a:r>
                        <a:rPr lang="id-ID" sz="1200" dirty="0">
                          <a:effectLst/>
                        </a:rPr>
                        <a:t>Input</a:t>
                      </a:r>
                      <a:r>
                        <a:rPr lang="en-US" sz="1200" dirty="0">
                          <a:effectLst/>
                        </a:rPr>
                        <a:t> User Name/Password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tabLst>
                          <a:tab pos="276860" algn="l"/>
                        </a:tabLst>
                      </a:pPr>
                      <a:r>
                        <a:rPr lang="id-ID" sz="1200" dirty="0">
                          <a:effectLst/>
                        </a:rPr>
                        <a:t>Klik (B) </a:t>
                      </a:r>
                      <a:r>
                        <a:rPr lang="en-US" sz="1200" dirty="0">
                          <a:effectLst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B2F0376A-8644-F85C-7E0D-651BAD5C8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" b="6525"/>
          <a:stretch/>
        </p:blipFill>
        <p:spPr>
          <a:xfrm>
            <a:off x="1306544" y="1728391"/>
            <a:ext cx="6277273" cy="3306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BBB795-7A8F-2CDE-E65D-7A00D841797B}"/>
              </a:ext>
            </a:extLst>
          </p:cNvPr>
          <p:cNvSpPr/>
          <p:nvPr/>
        </p:nvSpPr>
        <p:spPr>
          <a:xfrm>
            <a:off x="2294064" y="1895813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3120DB-D9BE-A8AC-55E9-373CE602EA15}"/>
              </a:ext>
            </a:extLst>
          </p:cNvPr>
          <p:cNvSpPr/>
          <p:nvPr/>
        </p:nvSpPr>
        <p:spPr>
          <a:xfrm>
            <a:off x="6358626" y="1722263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E0F38-1AC7-C12D-83D7-DBE5BA8DBC90}"/>
              </a:ext>
            </a:extLst>
          </p:cNvPr>
          <p:cNvSpPr/>
          <p:nvPr/>
        </p:nvSpPr>
        <p:spPr>
          <a:xfrm>
            <a:off x="3630116" y="2640092"/>
            <a:ext cx="1709531" cy="9103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9B8950-FA82-FC1C-2C06-3B19BD981A2E}"/>
              </a:ext>
            </a:extLst>
          </p:cNvPr>
          <p:cNvSpPr/>
          <p:nvPr/>
        </p:nvSpPr>
        <p:spPr>
          <a:xfrm>
            <a:off x="5525729" y="288247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3E689-DFE1-ED6C-15C3-F4B5FF29376B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b="1" dirty="0">
                <a:latin typeface="Calibri"/>
                <a:ea typeface="SimSun"/>
              </a:rPr>
              <a:t> Item Category</a:t>
            </a: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 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95599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C39A0-3873-1589-2CAD-18FC86115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A0105-22FB-5F32-8D40-E7E8A613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1873997"/>
            <a:ext cx="8098973" cy="395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1E670C-FC9D-6827-1A87-C14FFEF3D7D0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F25DE-2340-6B44-4F31-156FED8D714A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responsibility NNA - INV MASTER DATA,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Items - Master Items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F56861-3B23-6D97-6040-974348A57229}"/>
              </a:ext>
            </a:extLst>
          </p:cNvPr>
          <p:cNvSpPr/>
          <p:nvPr/>
        </p:nvSpPr>
        <p:spPr>
          <a:xfrm>
            <a:off x="1611086" y="5007428"/>
            <a:ext cx="838200" cy="3048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815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5D3C84-91EC-FC83-EF8B-241F4BE8921A}"/>
              </a:ext>
            </a:extLst>
          </p:cNvPr>
          <p:cNvSpPr txBox="1"/>
          <p:nvPr/>
        </p:nvSpPr>
        <p:spPr>
          <a:xfrm>
            <a:off x="192422" y="289030"/>
            <a:ext cx="753062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ea typeface="Open Sans"/>
              </a:rPr>
              <a:t>High Level Flow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520D12-0013-6CF3-80BD-0894FE00599C}"/>
              </a:ext>
            </a:extLst>
          </p:cNvPr>
          <p:cNvSpPr/>
          <p:nvPr/>
        </p:nvSpPr>
        <p:spPr>
          <a:xfrm>
            <a:off x="1435260" y="1620455"/>
            <a:ext cx="900000" cy="9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462DBC-877E-B662-131D-8C0D8B2F300D}"/>
              </a:ext>
            </a:extLst>
          </p:cNvPr>
          <p:cNvSpPr/>
          <p:nvPr/>
        </p:nvSpPr>
        <p:spPr>
          <a:xfrm>
            <a:off x="3148314" y="1595892"/>
            <a:ext cx="1018572" cy="949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Based on Quotation/BPA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1A0D8-9598-BC25-06AB-1419CE6FCE50}"/>
              </a:ext>
            </a:extLst>
          </p:cNvPr>
          <p:cNvSpPr/>
          <p:nvPr/>
        </p:nvSpPr>
        <p:spPr>
          <a:xfrm>
            <a:off x="8453468" y="1620455"/>
            <a:ext cx="900000" cy="9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E4F2E2-0F28-F969-F605-603560AF1B6D}"/>
              </a:ext>
            </a:extLst>
          </p:cNvPr>
          <p:cNvSpPr/>
          <p:nvPr/>
        </p:nvSpPr>
        <p:spPr>
          <a:xfrm>
            <a:off x="10188451" y="1620455"/>
            <a:ext cx="900000" cy="9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307FC0-1DD5-CCDC-F36E-109F0CC02BBD}"/>
              </a:ext>
            </a:extLst>
          </p:cNvPr>
          <p:cNvSpPr/>
          <p:nvPr/>
        </p:nvSpPr>
        <p:spPr>
          <a:xfrm>
            <a:off x="3148314" y="3021238"/>
            <a:ext cx="1018572" cy="949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Belum </a:t>
            </a:r>
            <a:r>
              <a:rPr lang="en-US" sz="1200" dirty="0" err="1"/>
              <a:t>ada</a:t>
            </a:r>
            <a:r>
              <a:rPr lang="en-US" sz="1200" dirty="0"/>
              <a:t> Quotation/BPA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2289C-97CF-78BE-3A7E-A699F8705293}"/>
              </a:ext>
            </a:extLst>
          </p:cNvPr>
          <p:cNvSpPr/>
          <p:nvPr/>
        </p:nvSpPr>
        <p:spPr>
          <a:xfrm>
            <a:off x="4979940" y="3045801"/>
            <a:ext cx="900000" cy="9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08F480-D7C6-D905-8E74-07B59923DA38}"/>
              </a:ext>
            </a:extLst>
          </p:cNvPr>
          <p:cNvSpPr/>
          <p:nvPr/>
        </p:nvSpPr>
        <p:spPr>
          <a:xfrm>
            <a:off x="6692994" y="3045801"/>
            <a:ext cx="900000" cy="9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39A4FC-0F7D-B677-DB73-DAE39C80D4B1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335260" y="2070455"/>
            <a:ext cx="813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8FFB7D-AD97-027A-2022-C15A88E04863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2335260" y="2070455"/>
            <a:ext cx="813054" cy="1425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154741-3F86-0FB2-61CD-B476A5CB18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166886" y="2070455"/>
            <a:ext cx="4286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4A6D48-99E0-B114-2E6E-F45EF6BF692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9353468" y="2070455"/>
            <a:ext cx="834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5AEED0-487E-08DD-9E9D-9502260612D7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166886" y="3495801"/>
            <a:ext cx="813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633DD-826B-7E30-146B-234666F5E45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879940" y="3495801"/>
            <a:ext cx="813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4D09892-1E61-5AFB-599B-6B63D0C8926A}"/>
              </a:ext>
            </a:extLst>
          </p:cNvPr>
          <p:cNvCxnSpPr>
            <a:cxnSpLocks/>
            <a:stCxn id="10" idx="2"/>
            <a:endCxn id="2" idx="2"/>
          </p:cNvCxnSpPr>
          <p:nvPr/>
        </p:nvCxnSpPr>
        <p:spPr>
          <a:xfrm rot="5400000" flipH="1">
            <a:off x="3801454" y="604261"/>
            <a:ext cx="1425346" cy="5257734"/>
          </a:xfrm>
          <a:prstGeom prst="bentConnector3">
            <a:avLst>
              <a:gd name="adj1" fmla="val -486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14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26CC8-96B4-3274-2751-16839E76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76E06-DDD4-CEF4-E17D-67FE2C9CF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46" y="1671211"/>
            <a:ext cx="4578524" cy="4315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E454D9-0778-C91E-D984-410B260FC1E0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5BA4A-22B7-BE34-D94C-A1CC89739660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organization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dipilih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OK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99F60-682C-CD65-515D-63114DFC7921}"/>
              </a:ext>
            </a:extLst>
          </p:cNvPr>
          <p:cNvSpPr/>
          <p:nvPr/>
        </p:nvSpPr>
        <p:spPr>
          <a:xfrm>
            <a:off x="3396343" y="5595258"/>
            <a:ext cx="685800" cy="4898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0599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029F5-A0CF-0208-564D-C8C64FEF3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76604-C896-B861-40B6-E07F66F23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0" r="22485"/>
          <a:stretch/>
        </p:blipFill>
        <p:spPr>
          <a:xfrm>
            <a:off x="236213" y="1817611"/>
            <a:ext cx="5054740" cy="4015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C08822-2C75-5595-F3A2-6DF07C527E4B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AAC91-8EBA-6FC4-D87B-273695933B3A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Logo </a:t>
            </a:r>
            <a:r>
              <a:rPr lang="en-US" sz="1800" b="1" dirty="0" err="1">
                <a:latin typeface="Calibri"/>
                <a:ea typeface="SimSun"/>
              </a:rPr>
              <a:t>Senter</a:t>
            </a:r>
            <a:r>
              <a:rPr lang="en-US" sz="1800" b="1" dirty="0">
                <a:latin typeface="Calibri"/>
                <a:ea typeface="SimSun"/>
              </a:rPr>
              <a:t> (Find),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query item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dipilih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4A928C-9B13-53E5-675C-6D648C4AD169}"/>
              </a:ext>
            </a:extLst>
          </p:cNvPr>
          <p:cNvSpPr/>
          <p:nvPr/>
        </p:nvSpPr>
        <p:spPr>
          <a:xfrm>
            <a:off x="412137" y="1917205"/>
            <a:ext cx="382520" cy="3361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9A431-9A42-B83E-4388-F36E9C41D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28" y="1817610"/>
            <a:ext cx="5496721" cy="401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795110-CB63-C9EB-5B3D-21901E251F99}"/>
              </a:ext>
            </a:extLst>
          </p:cNvPr>
          <p:cNvSpPr/>
          <p:nvPr/>
        </p:nvSpPr>
        <p:spPr>
          <a:xfrm>
            <a:off x="6095999" y="2526805"/>
            <a:ext cx="4626429" cy="347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9842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3BD98-323C-7716-31FE-799C5062A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11755-E4A6-5A65-0FAC-6CC833D25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1823219"/>
            <a:ext cx="8114601" cy="4161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3175F-9E83-7E5C-9DF8-037C94357E17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7C292-983E-FB51-816D-2BC9DA6363B9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Tools - Categories</a:t>
            </a: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4ECE3-8505-D912-A4A9-290559FBB960}"/>
              </a:ext>
            </a:extLst>
          </p:cNvPr>
          <p:cNvSpPr/>
          <p:nvPr/>
        </p:nvSpPr>
        <p:spPr>
          <a:xfrm>
            <a:off x="2253342" y="2060036"/>
            <a:ext cx="1001487" cy="6178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4482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223A8-CE9E-AA3E-6BBC-135565427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D5B131-6776-B088-F516-7FC26AFA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0" y="2022924"/>
            <a:ext cx="4772713" cy="3982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E17CC4-57E1-15AF-2A28-E92209AC1B77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3104E-1DB4-1268-3FA8-D5CCC757024E}"/>
              </a:ext>
            </a:extLst>
          </p:cNvPr>
          <p:cNvSpPr txBox="1"/>
          <p:nvPr/>
        </p:nvSpPr>
        <p:spPr>
          <a:xfrm>
            <a:off x="192422" y="1024880"/>
            <a:ext cx="1172743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6: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Isi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terkait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lines Category Set, Control Level, dan Category,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Save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Ctrl+S</a:t>
            </a:r>
            <a:endParaRPr lang="en-ID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373EF-B5AD-FA40-6019-65D4E3FE84AF}"/>
              </a:ext>
            </a:extLst>
          </p:cNvPr>
          <p:cNvSpPr/>
          <p:nvPr/>
        </p:nvSpPr>
        <p:spPr>
          <a:xfrm>
            <a:off x="915072" y="3207161"/>
            <a:ext cx="4457028" cy="10273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0AE72-511A-4ABA-A49F-731656D97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39" y="2022924"/>
            <a:ext cx="4243168" cy="39827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95CCFA-627B-0172-06E1-095D3447B200}"/>
              </a:ext>
            </a:extLst>
          </p:cNvPr>
          <p:cNvSpPr/>
          <p:nvPr/>
        </p:nvSpPr>
        <p:spPr>
          <a:xfrm>
            <a:off x="6037454" y="2536371"/>
            <a:ext cx="1234203" cy="3265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4929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4C92B57A-5863-A81F-5BE3-5D8B4BC31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2FF4E19E-C4D8-BE32-899B-231BA7DF4545}"/>
              </a:ext>
            </a:extLst>
          </p:cNvPr>
          <p:cNvSpPr txBox="1"/>
          <p:nvPr/>
        </p:nvSpPr>
        <p:spPr>
          <a:xfrm>
            <a:off x="1906315" y="2967335"/>
            <a:ext cx="83793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PO-01: Membuat/Mengubah Item Category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dirty="0" err="1">
                <a:latin typeface="Calibri"/>
                <a:ea typeface="SimSun"/>
              </a:rPr>
              <a:t>Perubahan</a:t>
            </a:r>
            <a:r>
              <a:rPr lang="en-US" sz="2400" dirty="0">
                <a:latin typeface="Calibri"/>
                <a:ea typeface="SimSun"/>
              </a:rPr>
              <a:t> Item Category</a:t>
            </a: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1312345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B4738-6120-9886-E581-E8724707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C0A357-5359-77B7-BACE-72A1B920DEDE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2A00F1-F4B4-39D0-539F-8D7D3509D789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52596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Browse to Application URL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u="sng" dirty="0">
                          <a:solidFill>
                            <a:schemeClr val="bg2"/>
                          </a:solidFill>
                          <a:effectLst/>
                        </a:rPr>
                        <a:t>http://metauat.nna.net:8010/OA_HTML/OA.jsp?OAFunc=OANEWHOMEPAGE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dirty="0">
                          <a:effectLst/>
                        </a:rPr>
                        <a:t>2. </a:t>
                      </a:r>
                      <a:r>
                        <a:rPr lang="id-ID" sz="1200" dirty="0">
                          <a:effectLst/>
                        </a:rPr>
                        <a:t>Input</a:t>
                      </a:r>
                      <a:r>
                        <a:rPr lang="en-US" sz="1200" dirty="0">
                          <a:effectLst/>
                        </a:rPr>
                        <a:t> User Name/Password Staff Master Data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tabLst>
                          <a:tab pos="276860" algn="l"/>
                        </a:tabLst>
                      </a:pPr>
                      <a:r>
                        <a:rPr lang="id-ID" sz="1200" dirty="0">
                          <a:effectLst/>
                        </a:rPr>
                        <a:t>Klik (B) </a:t>
                      </a:r>
                      <a:r>
                        <a:rPr lang="en-US" sz="1200" dirty="0">
                          <a:effectLst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AB5199F6-0A79-944E-7320-4DE506F2A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" b="6525"/>
          <a:stretch/>
        </p:blipFill>
        <p:spPr>
          <a:xfrm>
            <a:off x="1306544" y="1728391"/>
            <a:ext cx="6277273" cy="3306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22FF40-0B5A-1056-254B-C8750D621D9A}"/>
              </a:ext>
            </a:extLst>
          </p:cNvPr>
          <p:cNvSpPr/>
          <p:nvPr/>
        </p:nvSpPr>
        <p:spPr>
          <a:xfrm>
            <a:off x="2294064" y="1895813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F8918F-FA29-CF4B-5070-634D4D2A1C81}"/>
              </a:ext>
            </a:extLst>
          </p:cNvPr>
          <p:cNvSpPr/>
          <p:nvPr/>
        </p:nvSpPr>
        <p:spPr>
          <a:xfrm>
            <a:off x="6358626" y="1722263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6EE1B-C41E-F4FB-8EB3-663AF498406C}"/>
              </a:ext>
            </a:extLst>
          </p:cNvPr>
          <p:cNvSpPr/>
          <p:nvPr/>
        </p:nvSpPr>
        <p:spPr>
          <a:xfrm>
            <a:off x="3630116" y="2640092"/>
            <a:ext cx="1709531" cy="9103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43C9DB-FE0E-F607-816F-19BA777BAF12}"/>
              </a:ext>
            </a:extLst>
          </p:cNvPr>
          <p:cNvSpPr/>
          <p:nvPr/>
        </p:nvSpPr>
        <p:spPr>
          <a:xfrm>
            <a:off x="5525729" y="288247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11323-D024-2E43-36A2-F5BB934D5B08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Item Category</a:t>
            </a: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 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23372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22181-041F-162C-F5A3-8405A5D47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3ADCCC-E656-D794-78EE-E7DE96A5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1873997"/>
            <a:ext cx="8098973" cy="395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485350-BB90-6657-4BDE-2CA76F49660D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99E67-5201-242D-8634-202074A50090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responsibility NNA - INV MASTER DATA,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Items - Master Items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42C877-7C46-EAD9-0FB9-BDDD282E92CE}"/>
              </a:ext>
            </a:extLst>
          </p:cNvPr>
          <p:cNvSpPr/>
          <p:nvPr/>
        </p:nvSpPr>
        <p:spPr>
          <a:xfrm>
            <a:off x="1611086" y="5007428"/>
            <a:ext cx="838200" cy="3048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5943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AD2B5-F359-DEC5-525D-4FD3366F9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603DB3-904C-57C6-342E-409D8A02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46" y="1671211"/>
            <a:ext cx="4578524" cy="4315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34E96B-E122-4476-F0F5-BC94AADEEFAC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03A94-8B5F-BFDE-1856-00D097255203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organization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dipilih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OK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CEFB4-8A79-D4AA-E41B-88343ACCDD59}"/>
              </a:ext>
            </a:extLst>
          </p:cNvPr>
          <p:cNvSpPr/>
          <p:nvPr/>
        </p:nvSpPr>
        <p:spPr>
          <a:xfrm>
            <a:off x="3396343" y="5595258"/>
            <a:ext cx="685800" cy="4898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9597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F38C3-AB40-848E-D24B-81A2A4247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10562F-19F8-3865-3DC7-402D8431D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0" r="22485"/>
          <a:stretch/>
        </p:blipFill>
        <p:spPr>
          <a:xfrm>
            <a:off x="236213" y="1817611"/>
            <a:ext cx="5054740" cy="4015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61757C-898C-2F2C-7864-28A23ECD1DE6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D4EE3-859E-67BC-48EB-44E32735CCDA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Logo </a:t>
            </a:r>
            <a:r>
              <a:rPr lang="en-US" sz="1800" b="1" dirty="0" err="1">
                <a:latin typeface="Calibri"/>
                <a:ea typeface="SimSun"/>
              </a:rPr>
              <a:t>Senter</a:t>
            </a:r>
            <a:r>
              <a:rPr lang="en-US" sz="1800" b="1" dirty="0">
                <a:latin typeface="Calibri"/>
                <a:ea typeface="SimSun"/>
              </a:rPr>
              <a:t> (Find),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query item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dipilih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5384B2-54BD-316B-AB66-0A9DD7E6C085}"/>
              </a:ext>
            </a:extLst>
          </p:cNvPr>
          <p:cNvSpPr/>
          <p:nvPr/>
        </p:nvSpPr>
        <p:spPr>
          <a:xfrm>
            <a:off x="412137" y="1917205"/>
            <a:ext cx="382520" cy="3361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F999C-BAE9-B5F6-A4F0-46C31E43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28" y="1817610"/>
            <a:ext cx="5496721" cy="401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7E9F0C-C5CF-2D53-8E2E-E004EB0062E0}"/>
              </a:ext>
            </a:extLst>
          </p:cNvPr>
          <p:cNvSpPr/>
          <p:nvPr/>
        </p:nvSpPr>
        <p:spPr>
          <a:xfrm>
            <a:off x="6095999" y="2526805"/>
            <a:ext cx="4626429" cy="347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9842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3F592-699C-5B4E-89F7-858A4388F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FAEB1-083A-442F-3098-7094B71D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1823219"/>
            <a:ext cx="8114601" cy="4161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70E807-EC89-2D36-0F79-F88CDD893A2E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FA384-9876-BF4C-945D-31F6BB06F187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Tools - Categories</a:t>
            </a: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C06156-7CDF-2992-FC96-4CFAC2A82AF0}"/>
              </a:ext>
            </a:extLst>
          </p:cNvPr>
          <p:cNvSpPr/>
          <p:nvPr/>
        </p:nvSpPr>
        <p:spPr>
          <a:xfrm>
            <a:off x="2253342" y="2060036"/>
            <a:ext cx="1001487" cy="6178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579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6F79F497-5405-652D-29F3-1D8B3903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E1449D7-93D9-1447-9B9B-6FF444B94443}"/>
              </a:ext>
            </a:extLst>
          </p:cNvPr>
          <p:cNvSpPr txBox="1"/>
          <p:nvPr/>
        </p:nvSpPr>
        <p:spPr>
          <a:xfrm>
            <a:off x="1904217" y="2961788"/>
            <a:ext cx="88046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pPr algn="ctr"/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38573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71EA-10DF-3701-5B55-D8DAACD32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E31CE9-C80C-8BAE-AD5A-B437C3CC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" t="3039"/>
          <a:stretch/>
        </p:blipFill>
        <p:spPr>
          <a:xfrm>
            <a:off x="5557428" y="2053009"/>
            <a:ext cx="6233460" cy="3775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942C8-2035-DD1C-3152-B01D2237C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" t="1394" r="1428" b="2263"/>
          <a:stretch/>
        </p:blipFill>
        <p:spPr>
          <a:xfrm>
            <a:off x="401112" y="2019164"/>
            <a:ext cx="4865576" cy="4073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D4C68-B2B2-CF37-7844-AF17029CE969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D8C94-563E-79A3-4350-0FEB48EF5FFA}"/>
              </a:ext>
            </a:extLst>
          </p:cNvPr>
          <p:cNvSpPr txBox="1"/>
          <p:nvPr/>
        </p:nvSpPr>
        <p:spPr>
          <a:xfrm>
            <a:off x="192422" y="1024880"/>
            <a:ext cx="1172743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6: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Ubah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kolom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Category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menekan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LOV,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ubah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Categoriesnya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OK. Jika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Save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Ctrl+S</a:t>
            </a:r>
            <a:endParaRPr lang="en-ID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E2B8D-1F7D-B319-A2FC-75C9C14A8141}"/>
              </a:ext>
            </a:extLst>
          </p:cNvPr>
          <p:cNvSpPr/>
          <p:nvPr/>
        </p:nvSpPr>
        <p:spPr>
          <a:xfrm>
            <a:off x="4768613" y="3352046"/>
            <a:ext cx="358556" cy="4470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ACB9F7-62A9-C037-BFCE-599BABFC0433}"/>
              </a:ext>
            </a:extLst>
          </p:cNvPr>
          <p:cNvSpPr/>
          <p:nvPr/>
        </p:nvSpPr>
        <p:spPr>
          <a:xfrm>
            <a:off x="6614397" y="3631439"/>
            <a:ext cx="3019792" cy="60310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54584F-A52D-E115-6263-F9FD16EB4001}"/>
              </a:ext>
            </a:extLst>
          </p:cNvPr>
          <p:cNvSpPr/>
          <p:nvPr/>
        </p:nvSpPr>
        <p:spPr>
          <a:xfrm>
            <a:off x="6429340" y="4249473"/>
            <a:ext cx="972946" cy="4749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9181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1E712469-2BE1-AA62-C00D-38BA8837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B064D275-6C12-BB06-7092-FA8A5C3B5C8B}"/>
              </a:ext>
            </a:extLst>
          </p:cNvPr>
          <p:cNvSpPr txBox="1"/>
          <p:nvPr/>
        </p:nvSpPr>
        <p:spPr>
          <a:xfrm>
            <a:off x="1906315" y="2967335"/>
            <a:ext cx="83793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PO-01: Membuat/Mengubah Item Category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dirty="0" err="1">
                <a:latin typeface="Calibri"/>
                <a:ea typeface="SimSun"/>
              </a:rPr>
              <a:t>Deaktivasi</a:t>
            </a:r>
            <a:r>
              <a:rPr lang="en-US" sz="2400" dirty="0">
                <a:latin typeface="Calibri"/>
                <a:ea typeface="SimSun"/>
              </a:rPr>
              <a:t> Item Category</a:t>
            </a: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865592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4570-97AA-5305-A6D5-42F934B2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9B7089-76C4-D099-F901-90FF71C68398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99C1D5-F470-4486-82BA-B189EE44C201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52596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Browse to Application URL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u="sng" dirty="0">
                          <a:solidFill>
                            <a:schemeClr val="bg2"/>
                          </a:solidFill>
                          <a:effectLst/>
                        </a:rPr>
                        <a:t>http://metauat.nna.net:8010/OA_HTML/OA.jsp?OAFunc=OANEWHOMEPAGE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dirty="0">
                          <a:effectLst/>
                        </a:rPr>
                        <a:t>2. </a:t>
                      </a:r>
                      <a:r>
                        <a:rPr lang="id-ID" sz="1200" dirty="0">
                          <a:effectLst/>
                        </a:rPr>
                        <a:t>Input</a:t>
                      </a:r>
                      <a:r>
                        <a:rPr lang="en-US" sz="1200" dirty="0">
                          <a:effectLst/>
                        </a:rPr>
                        <a:t> User Name/Password Staff Master Data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tabLst>
                          <a:tab pos="276860" algn="l"/>
                        </a:tabLst>
                      </a:pPr>
                      <a:r>
                        <a:rPr lang="id-ID" sz="1200" dirty="0">
                          <a:effectLst/>
                        </a:rPr>
                        <a:t>Klik (B) </a:t>
                      </a:r>
                      <a:r>
                        <a:rPr lang="en-US" sz="1200" dirty="0">
                          <a:effectLst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0FD2914B-36A5-EC59-7C0B-39D2E4ED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" b="6525"/>
          <a:stretch/>
        </p:blipFill>
        <p:spPr>
          <a:xfrm>
            <a:off x="1306544" y="1728391"/>
            <a:ext cx="6277273" cy="3306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D383FB-FE96-8D19-03BF-C810119702B1}"/>
              </a:ext>
            </a:extLst>
          </p:cNvPr>
          <p:cNvSpPr/>
          <p:nvPr/>
        </p:nvSpPr>
        <p:spPr>
          <a:xfrm>
            <a:off x="2294064" y="1895813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ED79D4-B938-1471-EEF7-581640523C42}"/>
              </a:ext>
            </a:extLst>
          </p:cNvPr>
          <p:cNvSpPr/>
          <p:nvPr/>
        </p:nvSpPr>
        <p:spPr>
          <a:xfrm>
            <a:off x="6358626" y="1722263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DAE2A-516B-05DA-4468-B01C00CD8CA0}"/>
              </a:ext>
            </a:extLst>
          </p:cNvPr>
          <p:cNvSpPr/>
          <p:nvPr/>
        </p:nvSpPr>
        <p:spPr>
          <a:xfrm>
            <a:off x="3630116" y="2640092"/>
            <a:ext cx="1709531" cy="9103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EA624C-A3D0-8D83-9BB5-64A1D9E5064B}"/>
              </a:ext>
            </a:extLst>
          </p:cNvPr>
          <p:cNvSpPr/>
          <p:nvPr/>
        </p:nvSpPr>
        <p:spPr>
          <a:xfrm>
            <a:off x="5525729" y="288247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CC445-7F5D-475A-1A1B-C3EB6420BD19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dirty="0">
                <a:latin typeface="Calibri"/>
                <a:ea typeface="SimSun"/>
              </a:rPr>
              <a:t> Item Category</a:t>
            </a: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 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58854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26F70-B0FC-CE84-E341-ECD5A0ED7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961E73-8454-D470-66B4-D92F27F2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1873997"/>
            <a:ext cx="8098973" cy="395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2F9F5-3639-6F5C-3FBE-9069046783CC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0D89B-C2B5-FD49-19B3-B1A4082F0DB0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responsibility NNA - INV MASTER DATA,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Items - Master Items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3C50F-102D-3935-D93F-66C2813A03F2}"/>
              </a:ext>
            </a:extLst>
          </p:cNvPr>
          <p:cNvSpPr/>
          <p:nvPr/>
        </p:nvSpPr>
        <p:spPr>
          <a:xfrm>
            <a:off x="1611086" y="5007428"/>
            <a:ext cx="838200" cy="3048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8500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21247-7756-CCC7-D2D4-D9C4CFCFB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C3CA79-EB95-FD5B-05BD-FFF4CF2C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46" y="1671211"/>
            <a:ext cx="4578524" cy="4315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FF6939-B6D7-95E9-886D-B17CACFE7900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9CE6B-E8FC-CDE2-A309-6AAF4862E228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organization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dipilih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OK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F0398-7E12-94BF-38A7-0FFDFB357709}"/>
              </a:ext>
            </a:extLst>
          </p:cNvPr>
          <p:cNvSpPr/>
          <p:nvPr/>
        </p:nvSpPr>
        <p:spPr>
          <a:xfrm>
            <a:off x="3396343" y="5595258"/>
            <a:ext cx="685800" cy="4898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9375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3D8B9-3CB3-A726-8FA6-59FA9D8DC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02924C-8EA6-DC12-F305-22C7A191B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0" r="22485"/>
          <a:stretch/>
        </p:blipFill>
        <p:spPr>
          <a:xfrm>
            <a:off x="236213" y="1817611"/>
            <a:ext cx="5054740" cy="4015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A55418-3973-FF17-EA53-423AEF855E66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D2389-06F2-3AEA-2C8A-1F3B3E5B235E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Logo </a:t>
            </a:r>
            <a:r>
              <a:rPr lang="en-US" sz="1800" b="1" dirty="0" err="1">
                <a:latin typeface="Calibri"/>
                <a:ea typeface="SimSun"/>
              </a:rPr>
              <a:t>Senter</a:t>
            </a:r>
            <a:r>
              <a:rPr lang="en-US" sz="1800" b="1" dirty="0">
                <a:latin typeface="Calibri"/>
                <a:ea typeface="SimSun"/>
              </a:rPr>
              <a:t> (Find),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query item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dipilih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73A4D-E660-555D-1330-9EC07E226B02}"/>
              </a:ext>
            </a:extLst>
          </p:cNvPr>
          <p:cNvSpPr/>
          <p:nvPr/>
        </p:nvSpPr>
        <p:spPr>
          <a:xfrm>
            <a:off x="412137" y="1917205"/>
            <a:ext cx="382520" cy="3361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9C95A-14FB-D212-4835-908095D1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28" y="1817610"/>
            <a:ext cx="5496721" cy="401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058C19-2C2D-D4EF-A600-1FC4FAD589AF}"/>
              </a:ext>
            </a:extLst>
          </p:cNvPr>
          <p:cNvSpPr/>
          <p:nvPr/>
        </p:nvSpPr>
        <p:spPr>
          <a:xfrm>
            <a:off x="6095999" y="2526805"/>
            <a:ext cx="4626429" cy="347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4792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9ACA-D26F-84EC-B870-413F496F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EF1E7-F2BC-604A-77EC-AE23BB66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1823219"/>
            <a:ext cx="8114601" cy="4161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CB0FBC-E709-0E8C-4160-F81A355233DC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EA37F-7C91-9E70-8E8D-AD7E0D6B98A4}"/>
              </a:ext>
            </a:extLst>
          </p:cNvPr>
          <p:cNvSpPr txBox="1"/>
          <p:nvPr/>
        </p:nvSpPr>
        <p:spPr>
          <a:xfrm>
            <a:off x="192422" y="1024880"/>
            <a:ext cx="93761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Tools - Categories</a:t>
            </a: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6E2F2-E2B1-15B9-C5EF-732B9905A730}"/>
              </a:ext>
            </a:extLst>
          </p:cNvPr>
          <p:cNvSpPr/>
          <p:nvPr/>
        </p:nvSpPr>
        <p:spPr>
          <a:xfrm>
            <a:off x="2253342" y="2060036"/>
            <a:ext cx="1001487" cy="6178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7803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BF77-87A9-9B55-02BA-336C6B9E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9A9C0-2D2A-C538-FD2A-3798B51C5120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EF8A6-7A50-F3BB-F884-37A59F35E550}"/>
              </a:ext>
            </a:extLst>
          </p:cNvPr>
          <p:cNvSpPr txBox="1"/>
          <p:nvPr/>
        </p:nvSpPr>
        <p:spPr>
          <a:xfrm>
            <a:off x="192422" y="1024880"/>
            <a:ext cx="1172743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6: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row yang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ingin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dideaktivasi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logo Delete,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Save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Ctrl+S</a:t>
            </a:r>
            <a:endParaRPr lang="en-ID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5F9C6-4D59-8E3C-48F9-4C7D73A805D5}"/>
              </a:ext>
            </a:extLst>
          </p:cNvPr>
          <p:cNvSpPr/>
          <p:nvPr/>
        </p:nvSpPr>
        <p:spPr>
          <a:xfrm>
            <a:off x="4768613" y="3352046"/>
            <a:ext cx="358556" cy="4470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AF81F-3BE9-2CD3-A54E-DE02B598E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96"/>
          <a:stretch/>
        </p:blipFill>
        <p:spPr>
          <a:xfrm>
            <a:off x="845350" y="1779676"/>
            <a:ext cx="5782133" cy="43163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5E3724-51BB-5FA7-D513-784B5273DE59}"/>
              </a:ext>
            </a:extLst>
          </p:cNvPr>
          <p:cNvSpPr/>
          <p:nvPr/>
        </p:nvSpPr>
        <p:spPr>
          <a:xfrm>
            <a:off x="3864429" y="1981315"/>
            <a:ext cx="337458" cy="3046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1733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4C92B57A-5863-A81F-5BE3-5D8B4BC31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2FF4E19E-C4D8-BE32-899B-231BA7DF4545}"/>
              </a:ext>
            </a:extLst>
          </p:cNvPr>
          <p:cNvSpPr txBox="1"/>
          <p:nvPr/>
        </p:nvSpPr>
        <p:spPr>
          <a:xfrm>
            <a:off x="1906315" y="2967335"/>
            <a:ext cx="83793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PO-01: Membuat/Mengubah Item Category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dirty="0">
                <a:latin typeface="Calibri"/>
                <a:ea typeface="SimSun"/>
              </a:rPr>
              <a:t>Set Item Category Codes</a:t>
            </a: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1549297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4570-97AA-5305-A6D5-42F934B2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9B7089-76C4-D099-F901-90FF71C68398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99C1D5-F470-4486-82BA-B189EE44C201}"/>
              </a:ext>
            </a:extLst>
          </p:cNvPr>
          <p:cNvGraphicFramePr>
            <a:graphicFrameLocks noGrp="1"/>
          </p:cNvGraphicFramePr>
          <p:nvPr/>
        </p:nvGraphicFramePr>
        <p:xfrm>
          <a:off x="7845849" y="2548284"/>
          <a:ext cx="3846444" cy="152596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846444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dirty="0">
                          <a:effectLst/>
                        </a:rPr>
                        <a:t>Browse to Application URL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u="sng" dirty="0">
                          <a:solidFill>
                            <a:schemeClr val="bg2"/>
                          </a:solidFill>
                          <a:effectLst/>
                        </a:rPr>
                        <a:t>http://metauat.nna.net:8010/OA_HTML/OA.jsp?OAFunc=OANEWHOMEPAGE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D" sz="1200" dirty="0">
                          <a:effectLst/>
                        </a:rPr>
                        <a:t>2. </a:t>
                      </a:r>
                      <a:r>
                        <a:rPr lang="id-ID" sz="1200" dirty="0">
                          <a:effectLst/>
                        </a:rPr>
                        <a:t>Input</a:t>
                      </a:r>
                      <a:r>
                        <a:rPr lang="en-US" sz="1200" dirty="0">
                          <a:effectLst/>
                        </a:rPr>
                        <a:t> User Name/Password Staff Master Data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tabLst>
                          <a:tab pos="276860" algn="l"/>
                        </a:tabLst>
                      </a:pPr>
                      <a:r>
                        <a:rPr lang="id-ID" sz="1200" dirty="0">
                          <a:effectLst/>
                        </a:rPr>
                        <a:t>Klik (B) </a:t>
                      </a:r>
                      <a:r>
                        <a:rPr lang="en-US" sz="1200" dirty="0">
                          <a:effectLst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0FD2914B-36A5-EC59-7C0B-39D2E4ED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" b="6525"/>
          <a:stretch/>
        </p:blipFill>
        <p:spPr>
          <a:xfrm>
            <a:off x="1306544" y="1728391"/>
            <a:ext cx="6277273" cy="3306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D383FB-FE96-8D19-03BF-C810119702B1}"/>
              </a:ext>
            </a:extLst>
          </p:cNvPr>
          <p:cNvSpPr/>
          <p:nvPr/>
        </p:nvSpPr>
        <p:spPr>
          <a:xfrm>
            <a:off x="2294064" y="1895813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ED79D4-B938-1471-EEF7-581640523C42}"/>
              </a:ext>
            </a:extLst>
          </p:cNvPr>
          <p:cNvSpPr/>
          <p:nvPr/>
        </p:nvSpPr>
        <p:spPr>
          <a:xfrm>
            <a:off x="6358626" y="1722263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DAE2A-516B-05DA-4468-B01C00CD8CA0}"/>
              </a:ext>
            </a:extLst>
          </p:cNvPr>
          <p:cNvSpPr/>
          <p:nvPr/>
        </p:nvSpPr>
        <p:spPr>
          <a:xfrm>
            <a:off x="3630116" y="2640092"/>
            <a:ext cx="1709531" cy="9103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EA624C-A3D0-8D83-9BB5-64A1D9E5064B}"/>
              </a:ext>
            </a:extLst>
          </p:cNvPr>
          <p:cNvSpPr/>
          <p:nvPr/>
        </p:nvSpPr>
        <p:spPr>
          <a:xfrm>
            <a:off x="5525729" y="2882470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CC445-7F5D-475A-1A1B-C3EB6420BD19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dirty="0">
                <a:latin typeface="Calibri"/>
                <a:ea typeface="SimSun"/>
              </a:rPr>
              <a:t> Item Category</a:t>
            </a: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 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8994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DDEE50-E424-511B-3D40-A6785D43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8" y="1722263"/>
            <a:ext cx="6658435" cy="3356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92422" y="289030"/>
            <a:ext cx="753235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E7A9F4-AC34-0F8E-B835-EEE3B5DA7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65321"/>
              </p:ext>
            </p:extLst>
          </p:nvPr>
        </p:nvGraphicFramePr>
        <p:xfrm>
          <a:off x="7845849" y="2548284"/>
          <a:ext cx="4108026" cy="146304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108026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Browse to Application URL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http://metauat.nna.net:8010/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User Name/Password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Name	: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JATADM01 - 04 / LPGADM01 - 02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	: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oracle123</a:t>
                      </a:r>
                      <a:endParaRPr lang="en-ID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</a:t>
                      </a:r>
                      <a:r>
                        <a:rPr lang="id-ID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60A077D-09A0-F5C1-CABE-A14E780FEFC1}"/>
              </a:ext>
            </a:extLst>
          </p:cNvPr>
          <p:cNvSpPr/>
          <p:nvPr/>
        </p:nvSpPr>
        <p:spPr>
          <a:xfrm>
            <a:off x="836271" y="1744926"/>
            <a:ext cx="3663960" cy="175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36C421-2A77-C936-1BE3-39C06BFA0F7D}"/>
              </a:ext>
            </a:extLst>
          </p:cNvPr>
          <p:cNvSpPr/>
          <p:nvPr/>
        </p:nvSpPr>
        <p:spPr>
          <a:xfrm>
            <a:off x="4604603" y="1641178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96C15D-3234-8A09-4437-EB7331F60A2E}"/>
              </a:ext>
            </a:extLst>
          </p:cNvPr>
          <p:cNvSpPr/>
          <p:nvPr/>
        </p:nvSpPr>
        <p:spPr>
          <a:xfrm>
            <a:off x="3078480" y="2369458"/>
            <a:ext cx="1291595" cy="16418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A99D93-4013-51B3-89CB-9A987DE122E1}"/>
              </a:ext>
            </a:extLst>
          </p:cNvPr>
          <p:cNvSpPr/>
          <p:nvPr/>
        </p:nvSpPr>
        <p:spPr>
          <a:xfrm>
            <a:off x="4449613" y="3040465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1: Login to Oracle Application with Admin FAS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062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26F70-B0FC-CE84-E341-ECD5A0ED7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5D3CC-F81C-448A-8B92-C92BCC77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877"/>
            <a:ext cx="1968966" cy="3790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2F9F5-3639-6F5C-3FBE-9069046783CC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0D89B-C2B5-FD49-19B3-B1A4082F0DB0}"/>
              </a:ext>
            </a:extLst>
          </p:cNvPr>
          <p:cNvSpPr txBox="1"/>
          <p:nvPr/>
        </p:nvSpPr>
        <p:spPr>
          <a:xfrm>
            <a:off x="192422" y="1024880"/>
            <a:ext cx="106827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Pilih responsibility NNA - INV MASTER DATA,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pilih Setup &gt; Categories &gt; Category Codes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3C50F-102D-3935-D93F-66C2813A03F2}"/>
              </a:ext>
            </a:extLst>
          </p:cNvPr>
          <p:cNvSpPr/>
          <p:nvPr/>
        </p:nvSpPr>
        <p:spPr>
          <a:xfrm>
            <a:off x="565383" y="4964963"/>
            <a:ext cx="619072" cy="2747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C0D3F-ABD7-4DF0-B1AE-B053CE13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24" y="2353532"/>
            <a:ext cx="5337786" cy="2560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4577E2-5314-4FD3-B1C6-174FD5F3E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868" y="2554899"/>
            <a:ext cx="4579132" cy="2158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AB6D53-A1B5-4943-974F-F40F05F2C5C4}"/>
              </a:ext>
            </a:extLst>
          </p:cNvPr>
          <p:cNvSpPr/>
          <p:nvPr/>
        </p:nvSpPr>
        <p:spPr>
          <a:xfrm>
            <a:off x="4402016" y="4105307"/>
            <a:ext cx="871320" cy="2891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02E1C-87BA-4B89-BA44-1AABDAE0EC1B}"/>
              </a:ext>
            </a:extLst>
          </p:cNvPr>
          <p:cNvSpPr/>
          <p:nvPr/>
        </p:nvSpPr>
        <p:spPr>
          <a:xfrm>
            <a:off x="7722263" y="2951210"/>
            <a:ext cx="3499111" cy="168293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C55446-8FFD-4CA6-8F9F-78119F938AF1}"/>
              </a:ext>
            </a:extLst>
          </p:cNvPr>
          <p:cNvCxnSpPr>
            <a:stCxn id="9" idx="3"/>
            <a:endCxn id="12" idx="2"/>
          </p:cNvCxnSpPr>
          <p:nvPr/>
        </p:nvCxnSpPr>
        <p:spPr>
          <a:xfrm flipV="1">
            <a:off x="1184455" y="4394446"/>
            <a:ext cx="3653221" cy="707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1257220-5A17-45A8-970F-53FEA362E3D6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>
            <a:off x="5273336" y="4249877"/>
            <a:ext cx="4629098" cy="463060"/>
          </a:xfrm>
          <a:prstGeom prst="bentConnector4">
            <a:avLst>
              <a:gd name="adj1" fmla="val 49242"/>
              <a:gd name="adj2" fmla="val 226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393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26F70-B0FC-CE84-E341-ECD5A0ED7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A487E0-4A40-4CB9-85B7-94720E4D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84" y="2051722"/>
            <a:ext cx="7148179" cy="3368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2F9F5-3639-6F5C-3FBE-9069046783CC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PO-01: Membuat/Mengubah Item Category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0D89B-C2B5-FD49-19B3-B1A4082F0DB0}"/>
              </a:ext>
            </a:extLst>
          </p:cNvPr>
          <p:cNvSpPr txBox="1"/>
          <p:nvPr/>
        </p:nvSpPr>
        <p:spPr>
          <a:xfrm>
            <a:off x="192422" y="1024880"/>
            <a:ext cx="106827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Item Category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Set Category Codes </a:t>
            </a:r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C3E688-8536-4605-9FDB-F37D661F9243}"/>
              </a:ext>
            </a:extLst>
          </p:cNvPr>
          <p:cNvSpPr/>
          <p:nvPr/>
        </p:nvSpPr>
        <p:spPr>
          <a:xfrm>
            <a:off x="1048215" y="2724338"/>
            <a:ext cx="5645547" cy="46274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BB360AA-DC4A-4F38-8F4E-E6EB5BDEF7FE}"/>
              </a:ext>
            </a:extLst>
          </p:cNvPr>
          <p:cNvGraphicFramePr>
            <a:graphicFrameLocks noGrp="1"/>
          </p:cNvGraphicFramePr>
          <p:nvPr/>
        </p:nvGraphicFramePr>
        <p:xfrm>
          <a:off x="9170633" y="2049127"/>
          <a:ext cx="3021367" cy="2819341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02136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7243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Path and Action</a:t>
                      </a:r>
                      <a:endParaRPr lang="en-ID" sz="11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771" marR="62771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646909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Structure Name : PO Item Category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Category : Set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nama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PO Category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Description (optional) :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deskripsi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PO category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Inactive On (Optional) : Tanggal tidak </a:t>
                      </a:r>
                      <a:r>
                        <a:rPr lang="en-US" sz="1200" dirty="0" err="1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berlakunya</a:t>
                      </a: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Book Antiqua" panose="02040602050305030304" pitchFamily="18" charset="0"/>
                        </a:rPr>
                        <a:t> PO item category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Times New Roman" panose="02020603050405020304" pitchFamily="18" charset="0"/>
                        <a:cs typeface="Book Antiqua" panose="02040602050305030304" pitchFamily="18" charset="0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Book Antiqua" panose="02040602050305030304" pitchFamily="18" charset="0"/>
                        <a:buChar char="-"/>
                      </a:pPr>
                      <a:r>
                        <a:rPr lang="en-US" sz="1200" dirty="0">
                          <a:effectLst/>
                          <a:latin typeface="Book Antiqua" panose="020406020503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Click (I) Saved </a:t>
                      </a:r>
                      <a:endParaRPr lang="en-US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71" marR="62771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258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8341943B-7D90-B79D-FC24-66FE3119E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3FF2703-BE23-6B00-2E6B-2BBD5219CBA2}"/>
              </a:ext>
            </a:extLst>
          </p:cNvPr>
          <p:cNvSpPr txBox="1"/>
          <p:nvPr/>
        </p:nvSpPr>
        <p:spPr>
          <a:xfrm>
            <a:off x="1904218" y="2961788"/>
            <a:ext cx="83793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PO-02: Membuat/Mengubah Supplier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dirty="0" err="1">
                <a:latin typeface="Calibri"/>
                <a:ea typeface="SimSun"/>
              </a:rPr>
              <a:t>Perubahan</a:t>
            </a:r>
            <a:r>
              <a:rPr lang="en-US" sz="2400" dirty="0">
                <a:latin typeface="Calibri"/>
                <a:ea typeface="SimSun"/>
              </a:rPr>
              <a:t> Supplier - </a:t>
            </a:r>
            <a:r>
              <a:rPr lang="en-US" sz="2400" dirty="0" err="1">
                <a:latin typeface="Calibri"/>
                <a:ea typeface="SimSun"/>
              </a:rPr>
              <a:t>Melakukan</a:t>
            </a:r>
            <a:r>
              <a:rPr lang="en-US" sz="2400" dirty="0">
                <a:latin typeface="Calibri"/>
                <a:ea typeface="SimSun"/>
              </a:rPr>
              <a:t> </a:t>
            </a:r>
            <a:r>
              <a:rPr lang="en-US" sz="2400" dirty="0" err="1">
                <a:latin typeface="Calibri"/>
                <a:ea typeface="SimSun"/>
              </a:rPr>
              <a:t>perubahan</a:t>
            </a:r>
            <a:r>
              <a:rPr lang="en-US" sz="2400" dirty="0">
                <a:latin typeface="Calibri"/>
                <a:ea typeface="SimSun"/>
              </a:rPr>
              <a:t> </a:t>
            </a:r>
            <a:r>
              <a:rPr lang="en-US" sz="2400" dirty="0" err="1">
                <a:latin typeface="Calibri"/>
                <a:ea typeface="SimSun"/>
              </a:rPr>
              <a:t>informasi</a:t>
            </a:r>
            <a:r>
              <a:rPr lang="en-US" sz="2400" dirty="0">
                <a:latin typeface="Calibri"/>
                <a:ea typeface="SimSun"/>
              </a:rPr>
              <a:t> supplier (</a:t>
            </a:r>
            <a:r>
              <a:rPr lang="en-US" sz="2400" dirty="0" err="1">
                <a:latin typeface="Calibri"/>
                <a:ea typeface="SimSun"/>
              </a:rPr>
              <a:t>seperti</a:t>
            </a:r>
            <a:r>
              <a:rPr lang="en-US" sz="2400" dirty="0">
                <a:latin typeface="Calibri"/>
                <a:ea typeface="SimSun"/>
              </a:rPr>
              <a:t> </a:t>
            </a:r>
            <a:r>
              <a:rPr lang="en-US" sz="2400" dirty="0" err="1">
                <a:latin typeface="Calibri"/>
                <a:ea typeface="SimSun"/>
              </a:rPr>
              <a:t>alamat</a:t>
            </a:r>
            <a:r>
              <a:rPr lang="en-US" sz="2400" dirty="0">
                <a:latin typeface="Calibri"/>
                <a:ea typeface="SimSun"/>
              </a:rPr>
              <a:t>, TOP </a:t>
            </a:r>
            <a:r>
              <a:rPr lang="en-US" sz="2400" dirty="0" err="1">
                <a:latin typeface="Calibri"/>
                <a:ea typeface="SimSun"/>
              </a:rPr>
              <a:t>atau</a:t>
            </a:r>
            <a:r>
              <a:rPr lang="en-US" sz="2400" dirty="0">
                <a:latin typeface="Calibri"/>
                <a:ea typeface="SimSun"/>
              </a:rPr>
              <a:t> Bank Account), Approved</a:t>
            </a: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2735044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6F0B1-58F3-B698-7E32-15775D969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877F7-96DC-11AF-79A4-4E8B3B170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3" y="2225209"/>
            <a:ext cx="9500221" cy="3916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5A7EC6-63BD-DCA2-66E1-0658DB13E97C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PO-02: Membuat/Mengubah Supplier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240B-C254-338A-2E4B-F4A0B86E5476}"/>
              </a:ext>
            </a:extLst>
          </p:cNvPr>
          <p:cNvSpPr txBox="1"/>
          <p:nvPr/>
        </p:nvSpPr>
        <p:spPr>
          <a:xfrm>
            <a:off x="192422" y="1024880"/>
            <a:ext cx="767140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Supplier -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informasi</a:t>
            </a:r>
            <a:r>
              <a:rPr lang="en-US" sz="1800" b="1" dirty="0">
                <a:latin typeface="Calibri"/>
                <a:ea typeface="SimSun"/>
              </a:rPr>
              <a:t> supplier (</a:t>
            </a:r>
            <a:r>
              <a:rPr lang="en-US" sz="1800" b="1" dirty="0" err="1">
                <a:latin typeface="Calibri"/>
                <a:ea typeface="SimSun"/>
              </a:rPr>
              <a:t>seperti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alamat</a:t>
            </a:r>
            <a:r>
              <a:rPr lang="en-US" sz="1800" b="1" dirty="0">
                <a:latin typeface="Calibri"/>
                <a:ea typeface="SimSun"/>
              </a:rPr>
              <a:t>, TOP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Bank Account), Approved</a:t>
            </a:r>
          </a:p>
          <a:p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Masukkan </a:t>
            </a:r>
            <a:r>
              <a:rPr lang="en-US" sz="1800" b="1" dirty="0" err="1">
                <a:latin typeface="Calibri"/>
                <a:ea typeface="SimSun"/>
              </a:rPr>
              <a:t>nama</a:t>
            </a:r>
            <a:r>
              <a:rPr lang="en-US" sz="1800" b="1" dirty="0">
                <a:latin typeface="Calibri"/>
                <a:ea typeface="SimSun"/>
              </a:rPr>
              <a:t> supplier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6123D-5F57-AB02-1B06-657DD11DE7ED}"/>
              </a:ext>
            </a:extLst>
          </p:cNvPr>
          <p:cNvSpPr/>
          <p:nvPr/>
        </p:nvSpPr>
        <p:spPr>
          <a:xfrm>
            <a:off x="2264229" y="3984171"/>
            <a:ext cx="1785257" cy="1741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9519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729F-0BF0-7695-CBA5-E93E16DE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FFCF2-F62B-9909-337E-9371824C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923"/>
            <a:ext cx="11989587" cy="3537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124ECE-6722-5F99-BB65-864F1CB1FA69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PO-02: Membuat/Mengubah Supplier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ED342-95FF-3E7C-0046-7CF8DCFB9789}"/>
              </a:ext>
            </a:extLst>
          </p:cNvPr>
          <p:cNvSpPr txBox="1"/>
          <p:nvPr/>
        </p:nvSpPr>
        <p:spPr>
          <a:xfrm>
            <a:off x="192422" y="796861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Update pada supplier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diupdate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datanya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D0CF84-24D2-6E4C-2E7F-919C59F4E2C2}"/>
              </a:ext>
            </a:extLst>
          </p:cNvPr>
          <p:cNvSpPr/>
          <p:nvPr/>
        </p:nvSpPr>
        <p:spPr>
          <a:xfrm>
            <a:off x="11451771" y="2917371"/>
            <a:ext cx="348344" cy="2286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1738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565F3-7390-317A-8290-D3CD11A6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84328D-0B8A-4D3C-16C1-BB3E759CC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50" y="1464964"/>
            <a:ext cx="7065281" cy="4539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9272FB-5D8F-3B12-D991-CC808BD51AEF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PO-02: Membuat/Mengubah Supplier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96A50-31C9-CB7A-31EC-2A22BAFFD2C7}"/>
              </a:ext>
            </a:extLst>
          </p:cNvPr>
          <p:cNvSpPr txBox="1"/>
          <p:nvPr/>
        </p:nvSpPr>
        <p:spPr>
          <a:xfrm>
            <a:off x="192422" y="796861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Banking Details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3993D-C634-9D81-A11E-75EB73AF00CA}"/>
              </a:ext>
            </a:extLst>
          </p:cNvPr>
          <p:cNvSpPr/>
          <p:nvPr/>
        </p:nvSpPr>
        <p:spPr>
          <a:xfrm>
            <a:off x="1132113" y="4332514"/>
            <a:ext cx="740229" cy="2286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2640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9E61A-446E-BBF9-977A-C45609156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9EE20-F3D1-CD74-EB27-45FC5CA44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" t="2879"/>
          <a:stretch/>
        </p:blipFill>
        <p:spPr>
          <a:xfrm>
            <a:off x="598712" y="1551655"/>
            <a:ext cx="9102735" cy="45094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B8478A-B0B5-EADC-1A55-2D020CC813EC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PO-02: Membuat/Mengubah Supplier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5E4E2-30D0-545A-4DB8-35F532ED733E}"/>
              </a:ext>
            </a:extLst>
          </p:cNvPr>
          <p:cNvSpPr txBox="1"/>
          <p:nvPr/>
        </p:nvSpPr>
        <p:spPr>
          <a:xfrm>
            <a:off x="192422" y="796861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pada Logo Update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E1681-21F7-C8D4-0A0C-BA4AD195C36D}"/>
              </a:ext>
            </a:extLst>
          </p:cNvPr>
          <p:cNvSpPr/>
          <p:nvPr/>
        </p:nvSpPr>
        <p:spPr>
          <a:xfrm>
            <a:off x="8233311" y="4212770"/>
            <a:ext cx="507918" cy="65314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7824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9FC82-A34E-50BE-74B0-B4F93D9C1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2E461B-74FC-1170-76F2-BBB74DFA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34" y="1529886"/>
            <a:ext cx="9767966" cy="4453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80DC12-9FA9-049D-31DB-08E0C2E28EC2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PO-02: Membuat/Mengubah Supplier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48A97-F4CD-0190-A0A7-FA4AFDF60C92}"/>
              </a:ext>
            </a:extLst>
          </p:cNvPr>
          <p:cNvSpPr txBox="1"/>
          <p:nvPr/>
        </p:nvSpPr>
        <p:spPr>
          <a:xfrm>
            <a:off x="192422" y="796861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Update data yang </a:t>
            </a:r>
            <a:r>
              <a:rPr lang="en-US" sz="1800" b="1" dirty="0" err="1">
                <a:latin typeface="Calibri"/>
                <a:ea typeface="SimSun"/>
              </a:rPr>
              <a:t>diinginkan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selesai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Apply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F156DF-7499-2AC2-834F-461CD56F1233}"/>
              </a:ext>
            </a:extLst>
          </p:cNvPr>
          <p:cNvSpPr/>
          <p:nvPr/>
        </p:nvSpPr>
        <p:spPr>
          <a:xfrm>
            <a:off x="9779082" y="2296884"/>
            <a:ext cx="431718" cy="3156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3772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88F6B-4D1B-6D89-C7C3-183A1CF2C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D1DCD-D75B-CF8F-4C28-115AD524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3" y="1769371"/>
            <a:ext cx="11815793" cy="39673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20E23-1AC8-D68A-FB3C-BEDD2CE32BF8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PO-02: Membuat/Mengubah Supplier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72107-0300-8153-1053-C2CE36AB0BD5}"/>
              </a:ext>
            </a:extLst>
          </p:cNvPr>
          <p:cNvSpPr txBox="1"/>
          <p:nvPr/>
        </p:nvSpPr>
        <p:spPr>
          <a:xfrm>
            <a:off x="192422" y="796861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Lalu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7AD91A-9122-E857-DAFD-407FD9938988}"/>
              </a:ext>
            </a:extLst>
          </p:cNvPr>
          <p:cNvSpPr/>
          <p:nvPr/>
        </p:nvSpPr>
        <p:spPr>
          <a:xfrm>
            <a:off x="11477254" y="2079169"/>
            <a:ext cx="526642" cy="3156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8248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4A4CB127-0125-DAE3-D517-5C6AD8460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E60FB1CA-2BBA-5EF5-E2FB-1B679E1D8FCA}"/>
              </a:ext>
            </a:extLst>
          </p:cNvPr>
          <p:cNvSpPr txBox="1"/>
          <p:nvPr/>
        </p:nvSpPr>
        <p:spPr>
          <a:xfrm>
            <a:off x="1904218" y="2961788"/>
            <a:ext cx="83793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PO-02: Membuat/Mengubah Supplier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dirty="0" err="1">
                <a:latin typeface="Calibri"/>
                <a:ea typeface="SimSun"/>
              </a:rPr>
              <a:t>Deaktivasi</a:t>
            </a:r>
            <a:r>
              <a:rPr lang="en-US" sz="2400" dirty="0">
                <a:latin typeface="Calibri"/>
                <a:ea typeface="SimSun"/>
              </a:rPr>
              <a:t> Supplier</a:t>
            </a: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2172156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E2AF7FB-0FEC-4420-B1E4-695C8D5F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06" y="2257425"/>
            <a:ext cx="7172177" cy="3141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EE160-FA96-4A8A-A275-3D83F3BA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4" y="2146345"/>
            <a:ext cx="2402606" cy="2702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92422" y="289030"/>
            <a:ext cx="753235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0A077D-09A0-F5C1-CABE-A14E780FEFC1}"/>
              </a:ext>
            </a:extLst>
          </p:cNvPr>
          <p:cNvSpPr/>
          <p:nvPr/>
        </p:nvSpPr>
        <p:spPr>
          <a:xfrm>
            <a:off x="275590" y="4346367"/>
            <a:ext cx="1810385" cy="5029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96C15D-3234-8A09-4437-EB7331F60A2E}"/>
              </a:ext>
            </a:extLst>
          </p:cNvPr>
          <p:cNvSpPr/>
          <p:nvPr/>
        </p:nvSpPr>
        <p:spPr>
          <a:xfrm>
            <a:off x="3312800" y="3219450"/>
            <a:ext cx="735325" cy="2095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2: Open iProcurement JAT (PO CABANG) / </a:t>
            </a:r>
            <a:r>
              <a:rPr lang="en-US" sz="1800" b="1" dirty="0" err="1">
                <a:latin typeface="Calibri"/>
                <a:ea typeface="SimSun"/>
              </a:rPr>
              <a:t>iProcurment</a:t>
            </a:r>
            <a:r>
              <a:rPr lang="en-US" sz="1800" b="1" dirty="0">
                <a:latin typeface="Calibri"/>
                <a:ea typeface="SimSun"/>
              </a:rPr>
              <a:t> JAT (PO PUSAT) dan </a:t>
            </a:r>
            <a:r>
              <a:rPr lang="en-US" sz="1800" b="1" dirty="0" err="1">
                <a:latin typeface="Calibri"/>
                <a:ea typeface="SimSun"/>
              </a:rPr>
              <a:t>buka</a:t>
            </a:r>
            <a:r>
              <a:rPr lang="en-US" sz="1800" b="1" dirty="0">
                <a:latin typeface="Calibri"/>
                <a:ea typeface="SimSun"/>
              </a:rPr>
              <a:t> NNA STORE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3EF11-68C1-49FC-9A42-6B932362A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34" y="5285566"/>
            <a:ext cx="2402606" cy="5064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DCB15A-F692-4AE5-ABF8-4209643A7794}"/>
              </a:ext>
            </a:extLst>
          </p:cNvPr>
          <p:cNvSpPr/>
          <p:nvPr/>
        </p:nvSpPr>
        <p:spPr>
          <a:xfrm>
            <a:off x="202915" y="5285565"/>
            <a:ext cx="2347525" cy="6163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1754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7AEBE-A829-6099-CBF5-BECC3B0CE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7F92AA-AFD0-885C-8B10-108C6B45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7" y="1855877"/>
            <a:ext cx="9826747" cy="38917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8F8F24-9210-7EB8-BF1F-6B690C76F55F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PO-02: Membuat/Mengubah Supplier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955DC-0F2A-9CDF-B242-D2D8AB5F2732}"/>
              </a:ext>
            </a:extLst>
          </p:cNvPr>
          <p:cNvSpPr txBox="1"/>
          <p:nvPr/>
        </p:nvSpPr>
        <p:spPr>
          <a:xfrm>
            <a:off x="192422" y="1024880"/>
            <a:ext cx="767140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Deaktivasi</a:t>
            </a:r>
            <a:r>
              <a:rPr lang="en-US" sz="1800" b="1" dirty="0">
                <a:latin typeface="Calibri"/>
                <a:ea typeface="SimSun"/>
              </a:rPr>
              <a:t> Supplier</a:t>
            </a:r>
          </a:p>
          <a:p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Inactive Date, </a:t>
            </a:r>
            <a:r>
              <a:rPr lang="en-US" sz="1800" b="1" dirty="0" err="1">
                <a:latin typeface="Calibri"/>
                <a:ea typeface="SimSun"/>
              </a:rPr>
              <a:t>ubah</a:t>
            </a:r>
            <a:r>
              <a:rPr lang="en-US" sz="1800" b="1" dirty="0">
                <a:latin typeface="Calibri"/>
                <a:ea typeface="SimSun"/>
              </a:rPr>
              <a:t> inactive date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tanggal</a:t>
            </a:r>
            <a:r>
              <a:rPr lang="en-US" sz="1800" b="1" dirty="0">
                <a:latin typeface="Calibri"/>
                <a:ea typeface="SimSun"/>
              </a:rPr>
              <a:t> yang </a:t>
            </a:r>
            <a:r>
              <a:rPr lang="en-US" sz="1800" b="1" dirty="0" err="1">
                <a:latin typeface="Calibri"/>
                <a:ea typeface="SimSun"/>
              </a:rPr>
              <a:t>kita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nonaktifkan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DBF70B-C7D3-1858-496F-0E16FEEF22AF}"/>
              </a:ext>
            </a:extLst>
          </p:cNvPr>
          <p:cNvSpPr/>
          <p:nvPr/>
        </p:nvSpPr>
        <p:spPr>
          <a:xfrm>
            <a:off x="4408714" y="4909791"/>
            <a:ext cx="3211286" cy="3044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599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A2E7F-34F1-9D0E-2C9E-440B7AB66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2B421-8A6E-10D5-899C-2D04D158C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2"/>
          <a:stretch/>
        </p:blipFill>
        <p:spPr>
          <a:xfrm>
            <a:off x="1208314" y="2155775"/>
            <a:ext cx="7057654" cy="33850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54058E-4444-3299-21A6-386746CA955D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PO-02: Membuat/Mengubah Supplier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B512E-B30E-C956-0C52-AC13BA4F1BF8}"/>
              </a:ext>
            </a:extLst>
          </p:cNvPr>
          <p:cNvSpPr txBox="1"/>
          <p:nvPr/>
        </p:nvSpPr>
        <p:spPr>
          <a:xfrm>
            <a:off x="192422" y="1024880"/>
            <a:ext cx="767140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Deaktivasi</a:t>
            </a:r>
            <a:r>
              <a:rPr lang="en-US" sz="1800" b="1" dirty="0">
                <a:latin typeface="Calibri"/>
                <a:ea typeface="SimSun"/>
              </a:rPr>
              <a:t> Supplier</a:t>
            </a:r>
          </a:p>
          <a:p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56CC3-B946-5C1B-3D13-C2291051F460}"/>
              </a:ext>
            </a:extLst>
          </p:cNvPr>
          <p:cNvSpPr/>
          <p:nvPr/>
        </p:nvSpPr>
        <p:spPr>
          <a:xfrm>
            <a:off x="7369628" y="2531826"/>
            <a:ext cx="896339" cy="5814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38398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099719CD-7F6E-EE97-CF41-4219393A7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01CBB284-684A-D709-AD8A-52140C3568DA}"/>
              </a:ext>
            </a:extLst>
          </p:cNvPr>
          <p:cNvSpPr txBox="1"/>
          <p:nvPr/>
        </p:nvSpPr>
        <p:spPr>
          <a:xfrm>
            <a:off x="1906315" y="2967335"/>
            <a:ext cx="83793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PO-03: Membuat/mengubah Employee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dirty="0" err="1">
                <a:latin typeface="Calibri"/>
                <a:ea typeface="SimSun"/>
              </a:rPr>
              <a:t>Pembuatan</a:t>
            </a:r>
            <a:r>
              <a:rPr lang="en-US" sz="2400" dirty="0">
                <a:latin typeface="Calibri"/>
                <a:ea typeface="SimSun"/>
              </a:rPr>
              <a:t> Employee</a:t>
            </a: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25109494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BDBF9-D220-D03A-8893-A72C8373B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5F8AD6-9114-150D-CE9E-872F4B72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49" y="1855877"/>
            <a:ext cx="7522029" cy="4146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75DF91-01C6-3C26-2270-41A835F12D48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PO-03: Membuat / Mengubah Employee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22EF4-FB60-41A3-9838-A0B0B390C01A}"/>
              </a:ext>
            </a:extLst>
          </p:cNvPr>
          <p:cNvSpPr txBox="1"/>
          <p:nvPr/>
        </p:nvSpPr>
        <p:spPr>
          <a:xfrm>
            <a:off x="192422" y="1024880"/>
            <a:ext cx="11125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dirty="0">
                <a:latin typeface="Calibri"/>
                <a:ea typeface="SimSun"/>
              </a:rPr>
              <a:t> </a:t>
            </a:r>
            <a:r>
              <a:rPr lang="en-US" sz="1800" b="1" dirty="0">
                <a:latin typeface="Calibri"/>
                <a:ea typeface="SimSun"/>
              </a:rPr>
              <a:t>Employee</a:t>
            </a:r>
          </a:p>
          <a:p>
            <a:r>
              <a:rPr lang="en-US" sz="1800" b="1" dirty="0">
                <a:latin typeface="Calibri"/>
                <a:ea typeface="SimSun"/>
              </a:rPr>
              <a:t>Step 1: </a:t>
            </a:r>
            <a:r>
              <a:rPr lang="en-US" sz="1800" b="1" dirty="0" err="1">
                <a:latin typeface="Calibri"/>
                <a:ea typeface="SimSun"/>
              </a:rPr>
              <a:t>Pergi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menu NNA - PO PURCHASING SETUP IT,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Setup - </a:t>
            </a:r>
            <a:r>
              <a:rPr lang="en-US" sz="1800" b="1" dirty="0" err="1">
                <a:latin typeface="Calibri"/>
                <a:ea typeface="SimSun"/>
              </a:rPr>
              <a:t>Personel</a:t>
            </a:r>
            <a:r>
              <a:rPr lang="en-US" sz="1800" b="1" dirty="0">
                <a:latin typeface="Calibri"/>
                <a:ea typeface="SimSun"/>
              </a:rPr>
              <a:t> - Employees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DEE7DC-50FB-52CE-4C93-30A9FF8D76B2}"/>
              </a:ext>
            </a:extLst>
          </p:cNvPr>
          <p:cNvSpPr/>
          <p:nvPr/>
        </p:nvSpPr>
        <p:spPr>
          <a:xfrm>
            <a:off x="1132113" y="3102428"/>
            <a:ext cx="1926773" cy="3265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9A8EE-0427-F0B5-299E-EBBA8EDA3898}"/>
              </a:ext>
            </a:extLst>
          </p:cNvPr>
          <p:cNvSpPr/>
          <p:nvPr/>
        </p:nvSpPr>
        <p:spPr>
          <a:xfrm>
            <a:off x="1643742" y="5355771"/>
            <a:ext cx="751116" cy="3265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6297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37F2B-2E08-F964-BA58-8C3070F55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8CA4A5-AE34-5D53-D7F5-4EDA59F47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26" y="1799329"/>
            <a:ext cx="6692863" cy="4253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4C1EBE-1DCE-E8BB-9779-7BC920512782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PO-03: Membuat/mengubah Employee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FB111-C6E6-F786-0E58-BC12CAE32D36}"/>
              </a:ext>
            </a:extLst>
          </p:cNvPr>
          <p:cNvSpPr txBox="1"/>
          <p:nvPr/>
        </p:nvSpPr>
        <p:spPr>
          <a:xfrm>
            <a:off x="192422" y="1024880"/>
            <a:ext cx="11125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dirty="0">
                <a:latin typeface="Calibri"/>
                <a:ea typeface="SimSun"/>
              </a:rPr>
              <a:t> </a:t>
            </a:r>
            <a:r>
              <a:rPr lang="en-US" sz="1800" b="1" dirty="0">
                <a:latin typeface="Calibri"/>
                <a:ea typeface="SimSun"/>
              </a:rPr>
              <a:t>Employee</a:t>
            </a:r>
          </a:p>
          <a:p>
            <a:r>
              <a:rPr lang="en-US" sz="1800" b="1" dirty="0">
                <a:latin typeface="Calibri"/>
                <a:ea typeface="SimSun"/>
              </a:rPr>
              <a:t>Step 2: Isi data </a:t>
            </a:r>
            <a:r>
              <a:rPr lang="en-US" sz="1800" b="1" dirty="0" err="1">
                <a:latin typeface="Calibri"/>
                <a:ea typeface="SimSun"/>
              </a:rPr>
              <a:t>nama</a:t>
            </a:r>
            <a:r>
              <a:rPr lang="en-US" sz="1800" b="1" dirty="0">
                <a:latin typeface="Calibri"/>
                <a:ea typeface="SimSun"/>
              </a:rPr>
              <a:t>, identifier, dan personal information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B6E5D5-7D10-C085-4D8D-6DA5FA814CE1}"/>
              </a:ext>
            </a:extLst>
          </p:cNvPr>
          <p:cNvSpPr/>
          <p:nvPr/>
        </p:nvSpPr>
        <p:spPr>
          <a:xfrm>
            <a:off x="2057399" y="2150184"/>
            <a:ext cx="2786744" cy="32657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FDE27F-7900-54BF-7042-0DC0E56C8070}"/>
              </a:ext>
            </a:extLst>
          </p:cNvPr>
          <p:cNvSpPr/>
          <p:nvPr/>
        </p:nvSpPr>
        <p:spPr>
          <a:xfrm>
            <a:off x="2057399" y="3453622"/>
            <a:ext cx="1251858" cy="3265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86C492-9AD9-7D1C-99EB-647FD6BD7BD2}"/>
              </a:ext>
            </a:extLst>
          </p:cNvPr>
          <p:cNvGraphicFramePr>
            <a:graphicFrameLocks noGrp="1"/>
          </p:cNvGraphicFramePr>
          <p:nvPr/>
        </p:nvGraphicFramePr>
        <p:xfrm>
          <a:off x="7376466" y="2313469"/>
          <a:ext cx="4521617" cy="284636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52161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2147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624890">
                <a:tc>
                  <a:txBody>
                    <a:bodyPr/>
                    <a:lstStyle/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Last Name (Mandatory) : Nama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Pegawai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Employee Number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Nomor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Induk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Persuhaan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Pegawai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Gender : Gender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Pegawai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Email : Email Perusahaan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Pegawai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Work Telephone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Nomor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Telephone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Pegawai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50FBAFD-4E28-E7D0-FF1F-5D043A0586FC}"/>
              </a:ext>
            </a:extLst>
          </p:cNvPr>
          <p:cNvSpPr/>
          <p:nvPr/>
        </p:nvSpPr>
        <p:spPr>
          <a:xfrm>
            <a:off x="2057399" y="4106763"/>
            <a:ext cx="1251858" cy="3265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98264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9545B-2DC5-72EE-150F-72B932D9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C24696-0521-94E3-E300-773208C6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67" y="1756112"/>
            <a:ext cx="6771266" cy="4285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607A1A-8887-7CA9-3F8B-699376C61327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PO-03: Membuat/mengubah Employee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AAA22-E984-10EE-688B-2B716FFC976B}"/>
              </a:ext>
            </a:extLst>
          </p:cNvPr>
          <p:cNvSpPr txBox="1"/>
          <p:nvPr/>
        </p:nvSpPr>
        <p:spPr>
          <a:xfrm>
            <a:off x="192422" y="1024880"/>
            <a:ext cx="11125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dirty="0">
                <a:latin typeface="Calibri"/>
                <a:ea typeface="SimSun"/>
              </a:rPr>
              <a:t> </a:t>
            </a:r>
            <a:r>
              <a:rPr lang="en-US" sz="1800" b="1" dirty="0">
                <a:latin typeface="Calibri"/>
                <a:ea typeface="SimSun"/>
              </a:rPr>
              <a:t>Employee</a:t>
            </a:r>
          </a:p>
          <a:p>
            <a:r>
              <a:rPr lang="en-US" sz="1800" b="1" dirty="0">
                <a:latin typeface="Calibri"/>
                <a:ea typeface="SimSun"/>
              </a:rPr>
              <a:t>Step 3: Jika </a:t>
            </a:r>
            <a:r>
              <a:rPr lang="en-US" sz="1800" b="1" dirty="0" err="1">
                <a:latin typeface="Calibri"/>
                <a:ea typeface="SimSun"/>
              </a:rPr>
              <a:t>informasi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diisi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more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910505-3D66-1501-4DED-F08C2F016632}"/>
              </a:ext>
            </a:extLst>
          </p:cNvPr>
          <p:cNvSpPr/>
          <p:nvPr/>
        </p:nvSpPr>
        <p:spPr>
          <a:xfrm>
            <a:off x="5976256" y="5669834"/>
            <a:ext cx="1360715" cy="4566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57711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85732-ED0C-ECA0-AEC8-CE783321C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D22111-E449-90F9-1516-65D7394C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1" y="1719588"/>
            <a:ext cx="6540992" cy="4370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6F225A-9A1B-673E-2E43-CFC47DE765AF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PO-03: Membuat/mengubah Employee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80F4B-B245-1BAB-24AC-763DA044FEAF}"/>
              </a:ext>
            </a:extLst>
          </p:cNvPr>
          <p:cNvSpPr txBox="1"/>
          <p:nvPr/>
        </p:nvSpPr>
        <p:spPr>
          <a:xfrm>
            <a:off x="192422" y="1035139"/>
            <a:ext cx="11125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dirty="0">
                <a:latin typeface="Calibri"/>
                <a:ea typeface="SimSun"/>
              </a:rPr>
              <a:t> </a:t>
            </a:r>
            <a:r>
              <a:rPr lang="en-US" sz="1800" b="1" dirty="0">
                <a:latin typeface="Calibri"/>
                <a:ea typeface="SimSun"/>
              </a:rPr>
              <a:t>Employee</a:t>
            </a:r>
          </a:p>
          <a:p>
            <a:r>
              <a:rPr lang="en-US" sz="1800" b="1" dirty="0">
                <a:latin typeface="Calibri"/>
                <a:ea typeface="SimSun"/>
              </a:rPr>
              <a:t>Step 4: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itu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tab assignment dan </a:t>
            </a:r>
            <a:r>
              <a:rPr lang="en-US" sz="1800" b="1" dirty="0" err="1">
                <a:latin typeface="Calibri"/>
                <a:ea typeface="SimSun"/>
              </a:rPr>
              <a:t>isi</a:t>
            </a:r>
            <a:r>
              <a:rPr lang="en-US" sz="1800" b="1" dirty="0">
                <a:latin typeface="Calibri"/>
                <a:ea typeface="SimSun"/>
              </a:rPr>
              <a:t> data yang </a:t>
            </a:r>
            <a:r>
              <a:rPr lang="en-US" sz="1800" b="1" dirty="0" err="1">
                <a:latin typeface="Calibri"/>
                <a:ea typeface="SimSun"/>
              </a:rPr>
              <a:t>sesuai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jika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r>
              <a:rPr lang="en-US" sz="1800" b="1" dirty="0">
                <a:latin typeface="Calibri"/>
                <a:ea typeface="SimSun"/>
              </a:rPr>
              <a:t> 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1FE38-C77D-189B-5869-C69803540644}"/>
              </a:ext>
            </a:extLst>
          </p:cNvPr>
          <p:cNvSpPr/>
          <p:nvPr/>
        </p:nvSpPr>
        <p:spPr>
          <a:xfrm>
            <a:off x="1110343" y="2407062"/>
            <a:ext cx="870858" cy="43411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AF686B-A23C-073D-068C-2B93AC93A282}"/>
              </a:ext>
            </a:extLst>
          </p:cNvPr>
          <p:cNvGraphicFramePr>
            <a:graphicFrameLocks noGrp="1"/>
          </p:cNvGraphicFramePr>
          <p:nvPr/>
        </p:nvGraphicFramePr>
        <p:xfrm>
          <a:off x="8250343" y="3623503"/>
          <a:ext cx="3941657" cy="3234497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4165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1354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671165">
                <a:tc>
                  <a:txBody>
                    <a:bodyPr/>
                    <a:lstStyle/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Assignment Number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Nomor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Induk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Assignment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Position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Posisi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Pegawai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Organization :Organization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Pegawai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Job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Pemegang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Posisi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Pegawai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Ledger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Buku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Besar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Pegawai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Expense Account 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Segmen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departement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3BE6877-4AB1-C608-BA6B-0AE9F86F2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05" b="50209"/>
          <a:stretch/>
        </p:blipFill>
        <p:spPr>
          <a:xfrm>
            <a:off x="7397944" y="1731914"/>
            <a:ext cx="3545814" cy="16970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1A78B-1695-EC79-00BE-A5DC3E19D3A1}"/>
              </a:ext>
            </a:extLst>
          </p:cNvPr>
          <p:cNvSpPr/>
          <p:nvPr/>
        </p:nvSpPr>
        <p:spPr>
          <a:xfrm>
            <a:off x="7379485" y="2435431"/>
            <a:ext cx="545315" cy="4057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52803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07652-E059-0134-7833-B9B2A2D4F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537F69-87DE-B4A1-85C1-4C3ED847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51" y="1964108"/>
            <a:ext cx="5518434" cy="4318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EFC83F-FE0A-82AF-DF1C-78035AFD9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5" y="2173912"/>
            <a:ext cx="5194100" cy="3600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C0D07-8803-3A92-4261-E9D4666B186E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PO-03: Membuat/mengubah Employee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5E124-D50F-430D-F86F-6C17F6352EE2}"/>
              </a:ext>
            </a:extLst>
          </p:cNvPr>
          <p:cNvSpPr txBox="1"/>
          <p:nvPr/>
        </p:nvSpPr>
        <p:spPr>
          <a:xfrm>
            <a:off x="192422" y="1035139"/>
            <a:ext cx="11125701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dirty="0">
                <a:latin typeface="Calibri"/>
                <a:ea typeface="SimSun"/>
              </a:rPr>
              <a:t> </a:t>
            </a:r>
            <a:r>
              <a:rPr lang="en-US" sz="1800" b="1" dirty="0">
                <a:latin typeface="Calibri"/>
                <a:ea typeface="SimSun"/>
              </a:rPr>
              <a:t>Employee</a:t>
            </a:r>
          </a:p>
          <a:p>
            <a:r>
              <a:rPr lang="en-US" sz="1800" b="1" dirty="0">
                <a:latin typeface="Calibri"/>
                <a:ea typeface="SimSun"/>
              </a:rPr>
              <a:t>Step 5: Proses </a:t>
            </a:r>
            <a:r>
              <a:rPr lang="en-US" sz="1800" b="1" dirty="0" err="1">
                <a:latin typeface="Calibri"/>
                <a:ea typeface="SimSun"/>
              </a:rPr>
              <a:t>selanjutnya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adalah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 Concurrent Fill Employee Hierarchy.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View - Requests. Lalu Submit a new request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AFE128-CC25-39D2-978B-0550E00F4767}"/>
              </a:ext>
            </a:extLst>
          </p:cNvPr>
          <p:cNvSpPr/>
          <p:nvPr/>
        </p:nvSpPr>
        <p:spPr>
          <a:xfrm>
            <a:off x="990600" y="5178803"/>
            <a:ext cx="762000" cy="3293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31E3EC-2988-1F1B-58C8-5080255A3BD1}"/>
              </a:ext>
            </a:extLst>
          </p:cNvPr>
          <p:cNvSpPr/>
          <p:nvPr/>
        </p:nvSpPr>
        <p:spPr>
          <a:xfrm>
            <a:off x="5929051" y="5822861"/>
            <a:ext cx="1690949" cy="4594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6224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1893B-A8F6-EBD6-8DB3-5127BC52A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7EE2EF-7A90-D156-01A9-EFC34483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985" y="1800219"/>
            <a:ext cx="5568025" cy="3968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F901A4-CAF6-A9EE-187A-9F7AB83A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26" y="1800218"/>
            <a:ext cx="5568025" cy="3968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2324-306C-4077-D4AF-47156105D809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PO-03: Membuat/mengubah Employee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8D81D-0C6B-1444-A3E1-C8646D9A994C}"/>
              </a:ext>
            </a:extLst>
          </p:cNvPr>
          <p:cNvSpPr txBox="1"/>
          <p:nvPr/>
        </p:nvSpPr>
        <p:spPr>
          <a:xfrm>
            <a:off x="192422" y="1035139"/>
            <a:ext cx="11125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Pembuatan</a:t>
            </a:r>
            <a:r>
              <a:rPr lang="en-US" sz="1800" dirty="0">
                <a:latin typeface="Calibri"/>
                <a:ea typeface="SimSun"/>
              </a:rPr>
              <a:t> </a:t>
            </a:r>
            <a:r>
              <a:rPr lang="en-US" sz="1800" b="1" dirty="0">
                <a:latin typeface="Calibri"/>
                <a:ea typeface="SimSun"/>
              </a:rPr>
              <a:t>Employee</a:t>
            </a:r>
          </a:p>
          <a:p>
            <a:r>
              <a:rPr lang="en-US" sz="1800" b="1" dirty="0">
                <a:latin typeface="Calibri"/>
                <a:ea typeface="SimSun"/>
              </a:rPr>
              <a:t>Step 6: Masukkan “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Fill Employee Hierarchy”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submit</a:t>
            </a:r>
            <a:endParaRPr lang="en-ID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940EA2-0E75-3223-1330-DCA1F81DE82C}"/>
              </a:ext>
            </a:extLst>
          </p:cNvPr>
          <p:cNvSpPr/>
          <p:nvPr/>
        </p:nvSpPr>
        <p:spPr>
          <a:xfrm>
            <a:off x="1469572" y="2340428"/>
            <a:ext cx="4365172" cy="30480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DEAFD-387D-7E78-59DA-E06B4C989264}"/>
              </a:ext>
            </a:extLst>
          </p:cNvPr>
          <p:cNvSpPr/>
          <p:nvPr/>
        </p:nvSpPr>
        <p:spPr>
          <a:xfrm>
            <a:off x="9303622" y="5363393"/>
            <a:ext cx="1190207" cy="4049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5846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27B78CEF-3E49-1FB3-0BD3-DC12D40EF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981C002B-4AAC-1954-EE69-EFF05E68E89E}"/>
              </a:ext>
            </a:extLst>
          </p:cNvPr>
          <p:cNvSpPr txBox="1"/>
          <p:nvPr/>
        </p:nvSpPr>
        <p:spPr>
          <a:xfrm>
            <a:off x="1906315" y="2967335"/>
            <a:ext cx="83793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PO-03: Membuat/mengubah Employee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dirty="0" err="1">
                <a:latin typeface="Calibri"/>
                <a:ea typeface="SimSun"/>
              </a:rPr>
              <a:t>Perubahan</a:t>
            </a:r>
            <a:r>
              <a:rPr lang="en-US" sz="2400" dirty="0">
                <a:latin typeface="Calibri"/>
                <a:ea typeface="SimSun"/>
              </a:rPr>
              <a:t> Employee</a:t>
            </a: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54990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3: Input Item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GBPA dan Checkout Item </a:t>
            </a:r>
            <a:r>
              <a:rPr lang="en-US" sz="1800" b="1" dirty="0" err="1">
                <a:latin typeface="Calibri"/>
                <a:ea typeface="SimSun"/>
              </a:rPr>
              <a:t>hingga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terbuat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Requsition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132FE-4AF1-4D03-9C66-2CE6BF1E9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19"/>
          <a:stretch/>
        </p:blipFill>
        <p:spPr>
          <a:xfrm>
            <a:off x="609601" y="2252727"/>
            <a:ext cx="6457950" cy="3013271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BC16242-2ABE-4488-B275-6E3043383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954932"/>
              </p:ext>
            </p:extLst>
          </p:nvPr>
        </p:nvGraphicFramePr>
        <p:xfrm>
          <a:off x="7845849" y="2548284"/>
          <a:ext cx="4108026" cy="725026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108026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9830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348024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Click category PR PO Cabang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khusus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untuk PO yang dibuat oleh Cabang (Automatic)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9DFB4E4-5CD1-4BD6-AF4D-D65B589B89DF}"/>
              </a:ext>
            </a:extLst>
          </p:cNvPr>
          <p:cNvSpPr/>
          <p:nvPr/>
        </p:nvSpPr>
        <p:spPr>
          <a:xfrm>
            <a:off x="5741676" y="3950253"/>
            <a:ext cx="1049649" cy="2788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3996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16202-80F5-FF3F-18B2-32FFB2BB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7ACE18-E818-0489-DA2F-B3B18E6B3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1" y="1866136"/>
            <a:ext cx="4833993" cy="3837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1EC47-2503-1C70-ED52-A2577C04B69F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PO-03: Membuat/mengubah Employee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57DEB-B638-6161-F3FF-4EEA2D7BF757}"/>
              </a:ext>
            </a:extLst>
          </p:cNvPr>
          <p:cNvSpPr txBox="1"/>
          <p:nvPr/>
        </p:nvSpPr>
        <p:spPr>
          <a:xfrm>
            <a:off x="192422" y="1035139"/>
            <a:ext cx="11125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employee</a:t>
            </a:r>
          </a:p>
          <a:p>
            <a:r>
              <a:rPr lang="en-US" sz="1800" b="1" dirty="0">
                <a:latin typeface="Calibri"/>
                <a:ea typeface="SimSun"/>
              </a:rPr>
              <a:t>Step 1: Buka Kembali Setup - </a:t>
            </a:r>
            <a:r>
              <a:rPr lang="en-US" sz="1800" b="1" dirty="0" err="1">
                <a:latin typeface="Calibri"/>
                <a:ea typeface="SimSun"/>
              </a:rPr>
              <a:t>Personel</a:t>
            </a:r>
            <a:r>
              <a:rPr lang="en-US" sz="1800" b="1" dirty="0">
                <a:latin typeface="Calibri"/>
                <a:ea typeface="SimSun"/>
              </a:rPr>
              <a:t> – Employees,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muncul</a:t>
            </a:r>
            <a:r>
              <a:rPr lang="en-US" sz="1800" b="1" dirty="0">
                <a:latin typeface="Calibri"/>
                <a:ea typeface="SimSun"/>
              </a:rPr>
              <a:t> Tab Enter Person</a:t>
            </a:r>
            <a:endParaRPr lang="en-ID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E047A9-CD8C-B283-E388-2FDE74E81A74}"/>
              </a:ext>
            </a:extLst>
          </p:cNvPr>
          <p:cNvSpPr/>
          <p:nvPr/>
        </p:nvSpPr>
        <p:spPr>
          <a:xfrm>
            <a:off x="729018" y="3951513"/>
            <a:ext cx="1916211" cy="33745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4CF1D-0446-D1EF-E90D-81C52BD3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11" y="1875831"/>
            <a:ext cx="6003073" cy="38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620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AE66B-1F82-24CC-FDC6-31B5D14C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43ADE-53E3-A26D-4A9A-0288D9F8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00" y="2068376"/>
            <a:ext cx="6120129" cy="3920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C91A1B-44EE-FC76-1B5A-D67928B903E4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PO-03: Membuat/mengubah Employee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F9234-0A45-D87F-3CE8-AF1C67750458}"/>
              </a:ext>
            </a:extLst>
          </p:cNvPr>
          <p:cNvSpPr txBox="1"/>
          <p:nvPr/>
        </p:nvSpPr>
        <p:spPr>
          <a:xfrm>
            <a:off x="192422" y="1035139"/>
            <a:ext cx="1167300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employee</a:t>
            </a: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Ctrl+F11 </a:t>
            </a:r>
            <a:r>
              <a:rPr lang="en-US" sz="1800" b="1" dirty="0" err="1">
                <a:latin typeface="Calibri"/>
                <a:ea typeface="SimSun"/>
              </a:rPr>
              <a:t>untuk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menampilkan</a:t>
            </a:r>
            <a:r>
              <a:rPr lang="en-US" sz="1800" b="1" dirty="0">
                <a:latin typeface="Calibri"/>
                <a:ea typeface="SimSun"/>
              </a:rPr>
              <a:t> data,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gunakan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tanda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panah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bawah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jika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mencari</a:t>
            </a:r>
            <a:r>
              <a:rPr lang="en-US" sz="1800" b="1" dirty="0">
                <a:latin typeface="Calibri"/>
                <a:ea typeface="SimSun"/>
              </a:rPr>
              <a:t> data yang lain pada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Last Name</a:t>
            </a:r>
            <a:endParaRPr lang="en-ID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29674-6DA5-B1F7-4B64-D60A9AAECCE4}"/>
              </a:ext>
            </a:extLst>
          </p:cNvPr>
          <p:cNvSpPr/>
          <p:nvPr/>
        </p:nvSpPr>
        <p:spPr>
          <a:xfrm>
            <a:off x="2612247" y="2382572"/>
            <a:ext cx="2495082" cy="3220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84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BA9B-E521-CFB7-D7AC-765AD9CBD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5ED56-54E2-3036-EDAB-6DCEF688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" y="1866134"/>
            <a:ext cx="5911127" cy="3767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6A3CB8-2B2C-0331-94B5-72C01FE1C2CB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PO-03: Membuat/mengubah Employee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C1446-E33D-CE01-2AA5-434AFFEED9C5}"/>
              </a:ext>
            </a:extLst>
          </p:cNvPr>
          <p:cNvSpPr txBox="1"/>
          <p:nvPr/>
        </p:nvSpPr>
        <p:spPr>
          <a:xfrm>
            <a:off x="192422" y="1035139"/>
            <a:ext cx="116730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employee</a:t>
            </a:r>
          </a:p>
          <a:p>
            <a:r>
              <a:rPr lang="en-US" sz="1800" b="1" dirty="0">
                <a:latin typeface="Calibri"/>
                <a:ea typeface="SimSun"/>
              </a:rPr>
              <a:t>Step 3: </a:t>
            </a:r>
            <a:r>
              <a:rPr lang="en-US" sz="1800" b="1" dirty="0" err="1">
                <a:latin typeface="Calibri"/>
                <a:ea typeface="SimSun"/>
              </a:rPr>
              <a:t>Ubah</a:t>
            </a:r>
            <a:r>
              <a:rPr lang="en-US" sz="1800" b="1" dirty="0">
                <a:latin typeface="Calibri"/>
                <a:ea typeface="SimSun"/>
              </a:rPr>
              <a:t> data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diganti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endParaRPr lang="en-ID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E99CE-61D3-2C87-40E1-3244AAF29C90}"/>
              </a:ext>
            </a:extLst>
          </p:cNvPr>
          <p:cNvSpPr/>
          <p:nvPr/>
        </p:nvSpPr>
        <p:spPr>
          <a:xfrm>
            <a:off x="1643419" y="2164923"/>
            <a:ext cx="2495082" cy="9292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5BD62-0B49-077D-2ABD-EBCC2184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14" y="1866135"/>
            <a:ext cx="5313712" cy="37678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AC0189-25D0-4A9D-83B7-7E7DDE5C8D6A}"/>
              </a:ext>
            </a:extLst>
          </p:cNvPr>
          <p:cNvSpPr/>
          <p:nvPr/>
        </p:nvSpPr>
        <p:spPr>
          <a:xfrm>
            <a:off x="1690569" y="3300655"/>
            <a:ext cx="1139716" cy="4849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3665AD-7987-4883-2990-955F06303CF5}"/>
              </a:ext>
            </a:extLst>
          </p:cNvPr>
          <p:cNvSpPr/>
          <p:nvPr/>
        </p:nvSpPr>
        <p:spPr>
          <a:xfrm>
            <a:off x="1643419" y="3875385"/>
            <a:ext cx="1139716" cy="3220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D16B3-1861-3BCF-25FF-BF2D6D33080D}"/>
              </a:ext>
            </a:extLst>
          </p:cNvPr>
          <p:cNvSpPr/>
          <p:nvPr/>
        </p:nvSpPr>
        <p:spPr>
          <a:xfrm>
            <a:off x="1643418" y="4232743"/>
            <a:ext cx="1644067" cy="5896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C43E77-57FB-977B-7CB3-6D4B9FFAB623}"/>
              </a:ext>
            </a:extLst>
          </p:cNvPr>
          <p:cNvSpPr/>
          <p:nvPr/>
        </p:nvSpPr>
        <p:spPr>
          <a:xfrm>
            <a:off x="4384858" y="4221857"/>
            <a:ext cx="1644067" cy="5896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74E3D-9E57-85CF-7FFF-D43E47509841}"/>
              </a:ext>
            </a:extLst>
          </p:cNvPr>
          <p:cNvSpPr/>
          <p:nvPr/>
        </p:nvSpPr>
        <p:spPr>
          <a:xfrm>
            <a:off x="3069501" y="3848193"/>
            <a:ext cx="1139716" cy="3220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869146-7F6F-902E-245E-584691AB1C73}"/>
              </a:ext>
            </a:extLst>
          </p:cNvPr>
          <p:cNvSpPr/>
          <p:nvPr/>
        </p:nvSpPr>
        <p:spPr>
          <a:xfrm>
            <a:off x="6302558" y="2329336"/>
            <a:ext cx="1139716" cy="3220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07014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FD0C4AA4-8A54-3E74-5BA3-851BB2BC2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36C0C237-F59E-6109-68A1-94B3123CF944}"/>
              </a:ext>
            </a:extLst>
          </p:cNvPr>
          <p:cNvSpPr txBox="1"/>
          <p:nvPr/>
        </p:nvSpPr>
        <p:spPr>
          <a:xfrm>
            <a:off x="1906315" y="2967335"/>
            <a:ext cx="83793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PO-03: Membuat/mengubah Employee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dirty="0" err="1">
                <a:latin typeface="Calibri"/>
                <a:ea typeface="SimSun"/>
              </a:rPr>
              <a:t>Deaktivasi</a:t>
            </a:r>
            <a:r>
              <a:rPr lang="en-US" sz="2400" dirty="0">
                <a:latin typeface="Calibri"/>
                <a:ea typeface="SimSun"/>
              </a:rPr>
              <a:t> Employee</a:t>
            </a: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31893964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DAF72-A924-F3DA-4EFF-4EE7F1C68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BE494-9ABE-9CE8-850D-7F33228B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2" y="1844364"/>
            <a:ext cx="6420941" cy="4090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971DFC-9B5F-7045-3004-229484245582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PO-03: Membuat/mengubah Employee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CFE2-3496-DDC9-5C51-6787DCF44B06}"/>
              </a:ext>
            </a:extLst>
          </p:cNvPr>
          <p:cNvSpPr txBox="1"/>
          <p:nvPr/>
        </p:nvSpPr>
        <p:spPr>
          <a:xfrm>
            <a:off x="192422" y="1035139"/>
            <a:ext cx="116730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Deaktivasi</a:t>
            </a:r>
            <a:r>
              <a:rPr lang="en-US" sz="1800" b="1" dirty="0">
                <a:latin typeface="Calibri"/>
                <a:ea typeface="SimSun"/>
              </a:rPr>
              <a:t> employee</a:t>
            </a:r>
          </a:p>
          <a:p>
            <a:r>
              <a:rPr lang="en-US" sz="1800" b="1" dirty="0">
                <a:latin typeface="Calibri"/>
                <a:ea typeface="SimSun"/>
              </a:rPr>
              <a:t>Step 1: Isi </a:t>
            </a:r>
            <a:r>
              <a:rPr lang="en-US" sz="1800" b="1" dirty="0" err="1">
                <a:latin typeface="Calibri"/>
                <a:ea typeface="SimSun"/>
              </a:rPr>
              <a:t>kolom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tanggal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berakhirnya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Emmployee</a:t>
            </a:r>
            <a:endParaRPr lang="en-ID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61AE99-2B5F-B0D7-9BC7-4FE1DA32F175}"/>
              </a:ext>
            </a:extLst>
          </p:cNvPr>
          <p:cNvSpPr/>
          <p:nvPr/>
        </p:nvSpPr>
        <p:spPr>
          <a:xfrm>
            <a:off x="3659336" y="3994849"/>
            <a:ext cx="1206577" cy="3812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82024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D13E-3FE1-CE66-E172-80F18E5E7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A5F61E-5FE9-FF06-E71C-C0A1FC9C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6" y="2090057"/>
            <a:ext cx="5403634" cy="34351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B4C1B-6527-412D-8F25-CEBFF986E364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PO-03: Membuat/mengubah Employee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62B33-8EF0-C930-243B-24ABFB5EAD86}"/>
              </a:ext>
            </a:extLst>
          </p:cNvPr>
          <p:cNvSpPr txBox="1"/>
          <p:nvPr/>
        </p:nvSpPr>
        <p:spPr>
          <a:xfrm>
            <a:off x="192422" y="1035139"/>
            <a:ext cx="116730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/>
                <a:ea typeface="SimSun"/>
              </a:rPr>
              <a:t>Deaktivasi</a:t>
            </a:r>
            <a:r>
              <a:rPr lang="en-US" sz="1800" b="1" dirty="0">
                <a:latin typeface="Calibri"/>
                <a:ea typeface="SimSun"/>
              </a:rPr>
              <a:t> employee</a:t>
            </a: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tanggal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dimana</a:t>
            </a:r>
            <a:r>
              <a:rPr lang="en-US" sz="1800" b="1" dirty="0">
                <a:latin typeface="Calibri"/>
                <a:ea typeface="SimSun"/>
              </a:rPr>
              <a:t> employee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dideaktivasi</a:t>
            </a:r>
            <a:r>
              <a:rPr lang="en-US" sz="1800" b="1" dirty="0">
                <a:latin typeface="Calibri"/>
                <a:ea typeface="SimSun"/>
              </a:rPr>
              <a:t>. Jika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endParaRPr lang="en-ID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33713-4587-A528-035D-F68D2866C804}"/>
              </a:ext>
            </a:extLst>
          </p:cNvPr>
          <p:cNvSpPr/>
          <p:nvPr/>
        </p:nvSpPr>
        <p:spPr>
          <a:xfrm>
            <a:off x="1574816" y="2748950"/>
            <a:ext cx="2028356" cy="232379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0798-C458-2EA1-F30C-C39D6C518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64" y="2090057"/>
            <a:ext cx="4834202" cy="34351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96C3D-8390-5BF0-4137-30D3D123CF95}"/>
              </a:ext>
            </a:extLst>
          </p:cNvPr>
          <p:cNvSpPr/>
          <p:nvPr/>
        </p:nvSpPr>
        <p:spPr>
          <a:xfrm>
            <a:off x="6216107" y="2531237"/>
            <a:ext cx="1099093" cy="2177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0807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B54F0B69-7259-0944-754C-79F064D2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E6F09514-D489-76A5-F771-0B8706C0517F}"/>
              </a:ext>
            </a:extLst>
          </p:cNvPr>
          <p:cNvSpPr txBox="1"/>
          <p:nvPr/>
        </p:nvSpPr>
        <p:spPr>
          <a:xfrm>
            <a:off x="1904218" y="2961788"/>
            <a:ext cx="83793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PO-04: Membuat/Mengubah Job dan Position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/>
              <a:ea typeface="SimSun"/>
            </a:endParaRP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22529391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2EB34-EC1E-9B51-07A6-9B44315A1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F5F20B-9F94-CD5A-F9FC-6195AE85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40" y="1855877"/>
            <a:ext cx="2889317" cy="4077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D71887-CB11-1BAA-5C2A-659AF60DA87F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PO-04: Membuat/Mengubah </a:t>
            </a:r>
            <a:r>
              <a:rPr lang="en-US" sz="2400" b="1" dirty="0"/>
              <a:t>Job dan Position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BA414-625D-12F8-E796-1A994ABE7842}"/>
              </a:ext>
            </a:extLst>
          </p:cNvPr>
          <p:cNvSpPr txBox="1"/>
          <p:nvPr/>
        </p:nvSpPr>
        <p:spPr>
          <a:xfrm>
            <a:off x="192422" y="1024880"/>
            <a:ext cx="1081763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Masuk </a:t>
            </a:r>
            <a:r>
              <a:rPr lang="en-US" sz="1800" b="1" dirty="0" err="1">
                <a:latin typeface="Calibri"/>
                <a:ea typeface="SimSun"/>
              </a:rPr>
              <a:t>ke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responbility</a:t>
            </a:r>
            <a:r>
              <a:rPr lang="en-US" sz="1800" b="1" dirty="0">
                <a:latin typeface="Calibri"/>
                <a:ea typeface="SimSun"/>
              </a:rPr>
              <a:t> Purchasing Super User,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Setup - </a:t>
            </a:r>
            <a:r>
              <a:rPr lang="en-US" sz="1800" b="1" dirty="0" err="1">
                <a:latin typeface="Calibri"/>
                <a:ea typeface="SimSun"/>
              </a:rPr>
              <a:t>Personel</a:t>
            </a:r>
            <a:r>
              <a:rPr lang="en-US" sz="1800" b="1" dirty="0">
                <a:latin typeface="Calibri"/>
                <a:ea typeface="SimSun"/>
              </a:rPr>
              <a:t> - Jobs. Lalu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terbuka</a:t>
            </a:r>
            <a:r>
              <a:rPr lang="en-US" sz="1800" b="1" dirty="0">
                <a:latin typeface="Calibri"/>
                <a:ea typeface="SimSun"/>
              </a:rPr>
              <a:t> java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7CCC73-0DD4-5A25-00E2-76295F5CFAC7}"/>
              </a:ext>
            </a:extLst>
          </p:cNvPr>
          <p:cNvSpPr/>
          <p:nvPr/>
        </p:nvSpPr>
        <p:spPr>
          <a:xfrm>
            <a:off x="2084707" y="4876801"/>
            <a:ext cx="538749" cy="304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42706-2D29-A8A8-CAC0-64045134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327" y="1855876"/>
            <a:ext cx="6486429" cy="41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542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C0E19-50AE-75BA-CD10-A51A294F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7A442-211D-64F4-1681-881942E25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0" y="1881442"/>
            <a:ext cx="5893288" cy="3822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295630-769C-1A21-422E-8C6AB57B8627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PO-04: Membuat/Mengubah </a:t>
            </a:r>
            <a:r>
              <a:rPr lang="en-US" sz="2400" b="1" dirty="0"/>
              <a:t>Job dan Position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5AA2F-D737-8CFE-B18F-4E56FBDB93F7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Isi data yang </a:t>
            </a:r>
            <a:r>
              <a:rPr lang="en-US" sz="1800" b="1" dirty="0" err="1">
                <a:latin typeface="Calibri"/>
                <a:ea typeface="SimSun"/>
              </a:rPr>
              <a:t>dibutuhkan</a:t>
            </a:r>
            <a:r>
              <a:rPr lang="en-US" sz="1800" b="1" dirty="0">
                <a:latin typeface="Calibri"/>
                <a:ea typeface="SimSun"/>
              </a:rPr>
              <a:t> pada tab Job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7B2276-5FE3-BD3A-D80B-F1C9612D39A5}"/>
              </a:ext>
            </a:extLst>
          </p:cNvPr>
          <p:cNvSpPr/>
          <p:nvPr/>
        </p:nvSpPr>
        <p:spPr>
          <a:xfrm>
            <a:off x="2775857" y="2329134"/>
            <a:ext cx="2797629" cy="20795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282CA6-E325-F57A-8233-25484CB6A638}"/>
              </a:ext>
            </a:extLst>
          </p:cNvPr>
          <p:cNvGraphicFramePr>
            <a:graphicFrameLocks noGrp="1"/>
          </p:cNvGraphicFramePr>
          <p:nvPr/>
        </p:nvGraphicFramePr>
        <p:xfrm>
          <a:off x="7085571" y="2007341"/>
          <a:ext cx="3941657" cy="2018750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4165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4677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835870">
                <a:tc>
                  <a:txBody>
                    <a:bodyPr/>
                    <a:lstStyle/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Job Group : Group Kode Job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Name : Job Name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Dates : Start Date (Mandatory) – End Date Job (Optional)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6809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E120E-571C-0366-14CE-09ACA3A2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580F1-3AC1-C3DA-F87C-8829DA85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84" y="1956516"/>
            <a:ext cx="5391427" cy="3714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080DF3-FD51-B239-2E65-EE1864912FF1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PO-04: Membuat/Mengubah </a:t>
            </a:r>
            <a:r>
              <a:rPr lang="en-US" sz="2400" b="1" dirty="0"/>
              <a:t>Job dan Position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8950E-AE7A-4ACB-699B-E67014377C41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Buka Setup - </a:t>
            </a:r>
            <a:r>
              <a:rPr lang="en-US" sz="1800" b="1" dirty="0" err="1">
                <a:latin typeface="Calibri"/>
                <a:ea typeface="SimSun"/>
              </a:rPr>
              <a:t>Personel</a:t>
            </a:r>
            <a:r>
              <a:rPr lang="en-US" sz="1800" b="1" dirty="0">
                <a:latin typeface="Calibri"/>
                <a:ea typeface="SimSun"/>
              </a:rPr>
              <a:t> - Positions, </a:t>
            </a:r>
            <a:r>
              <a:rPr lang="en-US" sz="1800" b="1" dirty="0" err="1">
                <a:latin typeface="Calibri"/>
                <a:ea typeface="SimSun"/>
              </a:rPr>
              <a:t>lalu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New 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3B62EA-065F-097B-1980-E4285E5F923C}"/>
              </a:ext>
            </a:extLst>
          </p:cNvPr>
          <p:cNvSpPr/>
          <p:nvPr/>
        </p:nvSpPr>
        <p:spPr>
          <a:xfrm>
            <a:off x="1643742" y="4136571"/>
            <a:ext cx="729343" cy="3592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914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D848-F1BB-31A1-F516-E37BB9BF0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BE071-9FA6-BEBF-2ADC-7EE58B028581}"/>
              </a:ext>
            </a:extLst>
          </p:cNvPr>
          <p:cNvSpPr txBox="1"/>
          <p:nvPr/>
        </p:nvSpPr>
        <p:spPr>
          <a:xfrm>
            <a:off x="147834" y="289030"/>
            <a:ext cx="84151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Create PR Non Trade </a:t>
            </a:r>
            <a:r>
              <a:rPr lang="en-US" sz="2400" b="1" dirty="0" err="1"/>
              <a:t>hingga</a:t>
            </a:r>
            <a:r>
              <a:rPr lang="en-US" sz="2400" b="1" dirty="0"/>
              <a:t> Receiving Non Trade</a:t>
            </a:r>
          </a:p>
          <a:p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endParaRPr lang="en-US" sz="2400" dirty="0">
              <a:ea typeface="Open Sans"/>
            </a:endParaRP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FC37D-DBB4-572E-B261-820C1832F641}"/>
              </a:ext>
            </a:extLst>
          </p:cNvPr>
          <p:cNvSpPr txBox="1"/>
          <p:nvPr/>
        </p:nvSpPr>
        <p:spPr>
          <a:xfrm>
            <a:off x="192422" y="894522"/>
            <a:ext cx="97245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latin typeface="Calibri"/>
                <a:ea typeface="SimSun"/>
              </a:rPr>
              <a:t>Create PR Non Trade</a:t>
            </a:r>
          </a:p>
          <a:p>
            <a:r>
              <a:rPr lang="en-US" sz="1800" b="1" dirty="0">
                <a:latin typeface="Calibri"/>
                <a:ea typeface="SimSun"/>
              </a:rPr>
              <a:t>Step 3: Input Item </a:t>
            </a:r>
            <a:r>
              <a:rPr lang="en-US" sz="1800" b="1" dirty="0" err="1">
                <a:latin typeface="Calibri"/>
                <a:ea typeface="SimSun"/>
              </a:rPr>
              <a:t>dengan</a:t>
            </a:r>
            <a:r>
              <a:rPr lang="en-US" sz="1800" b="1" dirty="0">
                <a:latin typeface="Calibri"/>
                <a:ea typeface="SimSun"/>
              </a:rPr>
              <a:t> GBPA dan Checkout Item </a:t>
            </a:r>
            <a:r>
              <a:rPr lang="en-US" sz="1800" b="1" dirty="0" err="1">
                <a:latin typeface="Calibri"/>
                <a:ea typeface="SimSun"/>
              </a:rPr>
              <a:t>hingga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terbuat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Requsition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51174F-3566-4D6A-8DA6-11E2232F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23" y="1549142"/>
            <a:ext cx="6313601" cy="375971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287F92-0767-445C-B6DF-F905CF3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649554"/>
              </p:ext>
            </p:extLst>
          </p:nvPr>
        </p:nvGraphicFramePr>
        <p:xfrm>
          <a:off x="7845849" y="2548283"/>
          <a:ext cx="4108026" cy="1423641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4108026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32853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Path and Action</a:t>
                      </a:r>
                      <a:endParaRPr lang="en-ID" sz="1200" b="1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095108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Select Category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barang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sesuai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dengan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/>
                          <a:sym typeface="Arial"/>
                        </a:rPr>
                        <a:t> category item yang dibeli</a:t>
                      </a:r>
                      <a:r>
                        <a:rPr lang="en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 (</a:t>
                      </a:r>
                      <a:r>
                        <a:rPr lang="en-ID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untuk</a:t>
                      </a:r>
                      <a:r>
                        <a:rPr lang="en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contoh</a:t>
                      </a:r>
                      <a:r>
                        <a:rPr lang="en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melakukan</a:t>
                      </a:r>
                      <a:r>
                        <a:rPr lang="en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pembelian</a:t>
                      </a:r>
                      <a:r>
                        <a:rPr lang="en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ID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sparepart</a:t>
                      </a:r>
                      <a:r>
                        <a:rPr lang="en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en-US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SimSun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5EA5183-B823-41A7-AB1B-9E30139FAF72}"/>
              </a:ext>
            </a:extLst>
          </p:cNvPr>
          <p:cNvSpPr/>
          <p:nvPr/>
        </p:nvSpPr>
        <p:spPr>
          <a:xfrm>
            <a:off x="5433062" y="4712252"/>
            <a:ext cx="1053463" cy="2870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9667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16389-7A03-7B5E-B295-F6E3137C6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AD34F3-DB08-6011-4E63-D05E8595C220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PO-04: Membuat/Mengubah </a:t>
            </a:r>
            <a:r>
              <a:rPr lang="en-US" sz="2400" b="1" dirty="0"/>
              <a:t>Job dan Position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4FD2-5F4F-83EE-842D-A14628FA4D85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Isi data yang </a:t>
            </a:r>
            <a:r>
              <a:rPr lang="en-US" sz="1800" b="1" dirty="0" err="1">
                <a:latin typeface="Calibri"/>
                <a:ea typeface="SimSun"/>
              </a:rPr>
              <a:t>dibutuhkan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jika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24B5FB-FEAD-A268-11D7-9A072EDF26DD}"/>
              </a:ext>
            </a:extLst>
          </p:cNvPr>
          <p:cNvSpPr/>
          <p:nvPr/>
        </p:nvSpPr>
        <p:spPr>
          <a:xfrm>
            <a:off x="1175656" y="4016828"/>
            <a:ext cx="729343" cy="3592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E11CB-0555-8E69-BF23-AB04194B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05" y="1934744"/>
            <a:ext cx="6214085" cy="37149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AB36B2-764C-5262-D364-770BAB586FE0}"/>
              </a:ext>
            </a:extLst>
          </p:cNvPr>
          <p:cNvSpPr/>
          <p:nvPr/>
        </p:nvSpPr>
        <p:spPr>
          <a:xfrm>
            <a:off x="1703522" y="2683133"/>
            <a:ext cx="4631964" cy="121395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442C55-7D46-37AC-3AD8-470F1BB37B37}"/>
              </a:ext>
            </a:extLst>
          </p:cNvPr>
          <p:cNvGraphicFramePr>
            <a:graphicFrameLocks noGrp="1"/>
          </p:cNvGraphicFramePr>
          <p:nvPr/>
        </p:nvGraphicFramePr>
        <p:xfrm>
          <a:off x="7510114" y="2431499"/>
          <a:ext cx="3941657" cy="2350389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4165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4677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1835870">
                <a:tc>
                  <a:txBody>
                    <a:bodyPr/>
                    <a:lstStyle/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Dates : Start Date Job (Mandatory) – End Date Position (Optional)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Name : Position Name 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Organization :Organization Position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Job : Job Name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26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47055888-D2EA-4B63-34C3-D9DC1845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F6B84902-486F-0872-CE01-A7550818B87F}"/>
              </a:ext>
            </a:extLst>
          </p:cNvPr>
          <p:cNvSpPr txBox="1"/>
          <p:nvPr/>
        </p:nvSpPr>
        <p:spPr>
          <a:xfrm>
            <a:off x="1904218" y="2961788"/>
            <a:ext cx="83793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PO-04: Membuat/Mengubah Job dan Position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/>
              <a:ea typeface="SimSun"/>
            </a:endParaRP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37266250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CA959-A61E-321F-DAC8-18DA75011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85E3C-888D-EA85-C0F1-821E311D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4" y="1855877"/>
            <a:ext cx="4265900" cy="4185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E0FDEB-F3E8-8CC3-75A0-1DB5EF72B630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PO-04: Membuat/Mengubah </a:t>
            </a:r>
            <a:r>
              <a:rPr lang="en-US" sz="2400" b="1" dirty="0"/>
              <a:t>Job dan Position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6C6CF-0AF3-11DF-8428-11E39C3D16EA}"/>
              </a:ext>
            </a:extLst>
          </p:cNvPr>
          <p:cNvSpPr txBox="1"/>
          <p:nvPr/>
        </p:nvSpPr>
        <p:spPr>
          <a:xfrm>
            <a:off x="192422" y="1024880"/>
            <a:ext cx="107912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Buka Setup - </a:t>
            </a:r>
            <a:r>
              <a:rPr lang="en-US" sz="1800" b="1" dirty="0" err="1">
                <a:latin typeface="Calibri"/>
                <a:ea typeface="SimSun"/>
              </a:rPr>
              <a:t>Personel</a:t>
            </a:r>
            <a:r>
              <a:rPr lang="en-US" sz="1800" b="1" dirty="0">
                <a:latin typeface="Calibri"/>
                <a:ea typeface="SimSun"/>
              </a:rPr>
              <a:t> - Jobs,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muncul</a:t>
            </a:r>
            <a:r>
              <a:rPr lang="en-US" sz="1800" b="1" dirty="0">
                <a:latin typeface="Calibri"/>
                <a:ea typeface="SimSun"/>
              </a:rPr>
              <a:t> tab Find Jobs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A5E123-DD99-E9A6-8281-A4206887591B}"/>
              </a:ext>
            </a:extLst>
          </p:cNvPr>
          <p:cNvSpPr/>
          <p:nvPr/>
        </p:nvSpPr>
        <p:spPr>
          <a:xfrm>
            <a:off x="1600203" y="3747336"/>
            <a:ext cx="391887" cy="24772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9D623B-1A80-36A8-05E5-A65A8B65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48" y="2247760"/>
            <a:ext cx="4945168" cy="2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189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F44CF-FF61-3AA5-1F1E-7CEEF6B74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165FA1-4C58-B9A7-86D4-2BFC7F2D7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941477"/>
            <a:ext cx="6466115" cy="3891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13659E-5F6B-DF1E-F810-628171CC7394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PO-04: Membuat/Mengubah </a:t>
            </a:r>
            <a:r>
              <a:rPr lang="en-US" sz="2400" b="1" dirty="0"/>
              <a:t>Job dan Position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EB0EC-B330-CC71-97FC-F0227230F48E}"/>
              </a:ext>
            </a:extLst>
          </p:cNvPr>
          <p:cNvSpPr txBox="1"/>
          <p:nvPr/>
        </p:nvSpPr>
        <p:spPr>
          <a:xfrm>
            <a:off x="192422" y="1024880"/>
            <a:ext cx="107912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Lalu </a:t>
            </a:r>
            <a:r>
              <a:rPr lang="en-US" sz="1800" b="1" dirty="0" err="1">
                <a:latin typeface="Calibri"/>
                <a:ea typeface="SimSun"/>
              </a:rPr>
              <a:t>masukkan</a:t>
            </a:r>
            <a:r>
              <a:rPr lang="en-US" sz="1800" b="1" dirty="0">
                <a:latin typeface="Calibri"/>
                <a:ea typeface="SimSun"/>
              </a:rPr>
              <a:t> data yang </a:t>
            </a:r>
            <a:r>
              <a:rPr lang="en-US" sz="1800" b="1" dirty="0" err="1">
                <a:latin typeface="Calibri"/>
                <a:ea typeface="SimSun"/>
              </a:rPr>
              <a:t>harus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diisi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untuk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mencari</a:t>
            </a:r>
            <a:r>
              <a:rPr lang="en-US" sz="1800" b="1" dirty="0">
                <a:latin typeface="Calibri"/>
                <a:ea typeface="SimSun"/>
              </a:rPr>
              <a:t> Job Group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diupdate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setelah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itu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Find </a:t>
            </a: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4050EF-8742-48ED-84F8-EA11FFBD97B1}"/>
              </a:ext>
            </a:extLst>
          </p:cNvPr>
          <p:cNvSpPr/>
          <p:nvPr/>
        </p:nvSpPr>
        <p:spPr>
          <a:xfrm>
            <a:off x="3298371" y="2571679"/>
            <a:ext cx="3679372" cy="18152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93E4F2-5EBD-53DE-9EAE-32005B6E6977}"/>
              </a:ext>
            </a:extLst>
          </p:cNvPr>
          <p:cNvSpPr/>
          <p:nvPr/>
        </p:nvSpPr>
        <p:spPr>
          <a:xfrm>
            <a:off x="5421086" y="4995372"/>
            <a:ext cx="1915885" cy="6760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08996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3C694-762C-70E4-9989-7A59675A1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DDDD4-50E2-DD10-166D-470B46DC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97" y="1825945"/>
            <a:ext cx="6470904" cy="4203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2C50BE-64BF-058D-7085-2FA65D6F0E0C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PO-04: Membuat/Mengubah </a:t>
            </a:r>
            <a:r>
              <a:rPr lang="en-US" sz="2400" b="1" dirty="0"/>
              <a:t>Job dan Position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CD186-567C-5BCA-BB80-630352F5C213}"/>
              </a:ext>
            </a:extLst>
          </p:cNvPr>
          <p:cNvSpPr txBox="1"/>
          <p:nvPr/>
        </p:nvSpPr>
        <p:spPr>
          <a:xfrm>
            <a:off x="192422" y="1024880"/>
            <a:ext cx="107912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3: Lalu </a:t>
            </a:r>
            <a:r>
              <a:rPr lang="en-US" sz="1800" b="1" dirty="0" err="1">
                <a:latin typeface="Calibri"/>
                <a:ea typeface="SimSun"/>
              </a:rPr>
              <a:t>kita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bisa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melakukan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perubahan</a:t>
            </a:r>
            <a:r>
              <a:rPr lang="en-US" sz="1800" b="1" dirty="0">
                <a:latin typeface="Calibri"/>
                <a:ea typeface="SimSun"/>
              </a:rPr>
              <a:t> pada Job, </a:t>
            </a:r>
            <a:r>
              <a:rPr lang="en-US" sz="1800" b="1" dirty="0" err="1">
                <a:latin typeface="Calibri"/>
                <a:ea typeface="SimSun"/>
              </a:rPr>
              <a:t>jika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94148-7D45-5122-B571-574FD1E1E0BD}"/>
              </a:ext>
            </a:extLst>
          </p:cNvPr>
          <p:cNvSpPr/>
          <p:nvPr/>
        </p:nvSpPr>
        <p:spPr>
          <a:xfrm>
            <a:off x="3080657" y="2288651"/>
            <a:ext cx="3015343" cy="11403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AFF1F9-CE9D-EBCB-EA3A-083762694A21}"/>
              </a:ext>
            </a:extLst>
          </p:cNvPr>
          <p:cNvGraphicFramePr>
            <a:graphicFrameLocks noGrp="1"/>
          </p:cNvGraphicFramePr>
          <p:nvPr/>
        </p:nvGraphicFramePr>
        <p:xfrm>
          <a:off x="7569846" y="2571678"/>
          <a:ext cx="3941657" cy="2533721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4165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22032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313397">
                <a:tc>
                  <a:txBody>
                    <a:bodyPr/>
                    <a:lstStyle/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Job Group : Group Kode Job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Name : Job Name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Dates : Start Date (Mandatory) – End Date Job (Optional)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(I) Save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2480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B1007-9482-7683-8407-AD25CB219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1D978-36F9-74CF-4518-E8EEBBC36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07"/>
          <a:stretch/>
        </p:blipFill>
        <p:spPr>
          <a:xfrm>
            <a:off x="426898" y="1934744"/>
            <a:ext cx="3056531" cy="3714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6766F8-1FD9-6970-80A0-129F0D415EA0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PO-04: Membuat/Mengubah </a:t>
            </a:r>
            <a:r>
              <a:rPr lang="en-US" sz="2400" b="1" dirty="0"/>
              <a:t>Job dan Position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D2120-6105-3438-B0E6-408EC699A2CA}"/>
              </a:ext>
            </a:extLst>
          </p:cNvPr>
          <p:cNvSpPr txBox="1"/>
          <p:nvPr/>
        </p:nvSpPr>
        <p:spPr>
          <a:xfrm>
            <a:off x="192422" y="1024880"/>
            <a:ext cx="107912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4: Buka Setup - </a:t>
            </a:r>
            <a:r>
              <a:rPr lang="en-US" sz="1800" b="1" dirty="0" err="1">
                <a:latin typeface="Calibri"/>
                <a:ea typeface="SimSun"/>
              </a:rPr>
              <a:t>Personel</a:t>
            </a:r>
            <a:r>
              <a:rPr lang="en-US" sz="1800" b="1" dirty="0">
                <a:latin typeface="Calibri"/>
                <a:ea typeface="SimSun"/>
              </a:rPr>
              <a:t> - Positions.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Ctrl+F11 </a:t>
            </a:r>
            <a:r>
              <a:rPr lang="en-US" sz="1800" b="1" dirty="0" err="1">
                <a:latin typeface="Calibri"/>
                <a:ea typeface="SimSun"/>
              </a:rPr>
              <a:t>untuk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melihat</a:t>
            </a:r>
            <a:r>
              <a:rPr lang="en-US" sz="1800" b="1" dirty="0">
                <a:latin typeface="Calibri"/>
                <a:ea typeface="SimSun"/>
              </a:rPr>
              <a:t> positions yang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ada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482EB7-8E2D-0BAE-6CB9-1BDAEF0FA1E1}"/>
              </a:ext>
            </a:extLst>
          </p:cNvPr>
          <p:cNvSpPr/>
          <p:nvPr/>
        </p:nvSpPr>
        <p:spPr>
          <a:xfrm>
            <a:off x="1262742" y="4082142"/>
            <a:ext cx="729343" cy="3592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7DF03-BE95-CB50-32EA-11439ED4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830" y="1934744"/>
            <a:ext cx="6510106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684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4DC3-7313-91E5-8B09-52944133A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1337-A853-DD71-2C82-7A29082BA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1855877"/>
            <a:ext cx="6510106" cy="3714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EB04F-5495-7D91-EBB2-8D61E90399B5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PO-04: Membuat/Mengubah </a:t>
            </a:r>
            <a:r>
              <a:rPr lang="en-US" sz="2400" b="1" dirty="0"/>
              <a:t>Job dan Position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BC318-1DD9-314F-603B-F618207D413C}"/>
              </a:ext>
            </a:extLst>
          </p:cNvPr>
          <p:cNvSpPr txBox="1"/>
          <p:nvPr/>
        </p:nvSpPr>
        <p:spPr>
          <a:xfrm>
            <a:off x="192422" y="1024880"/>
            <a:ext cx="107912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5: </a:t>
            </a:r>
            <a:r>
              <a:rPr lang="en-US" sz="1800" b="1" dirty="0" err="1">
                <a:latin typeface="Calibri"/>
                <a:ea typeface="SimSun"/>
              </a:rPr>
              <a:t>Pilih</a:t>
            </a:r>
            <a:r>
              <a:rPr lang="en-US" sz="1800" b="1" dirty="0">
                <a:latin typeface="Calibri"/>
                <a:ea typeface="SimSun"/>
              </a:rPr>
              <a:t> positions yang </a:t>
            </a:r>
            <a:r>
              <a:rPr lang="en-US" sz="1800" b="1" dirty="0" err="1">
                <a:latin typeface="Calibri"/>
                <a:ea typeface="SimSun"/>
              </a:rPr>
              <a:t>ingin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diupdate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jika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BA333A-93D7-657B-90A6-5284590D34BB}"/>
              </a:ext>
            </a:extLst>
          </p:cNvPr>
          <p:cNvSpPr/>
          <p:nvPr/>
        </p:nvSpPr>
        <p:spPr>
          <a:xfrm>
            <a:off x="1491342" y="2612571"/>
            <a:ext cx="4757058" cy="3918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59F8B2B-B5CA-B830-0272-65AFB9422370}"/>
              </a:ext>
            </a:extLst>
          </p:cNvPr>
          <p:cNvGraphicFramePr>
            <a:graphicFrameLocks noGrp="1"/>
          </p:cNvGraphicFramePr>
          <p:nvPr/>
        </p:nvGraphicFramePr>
        <p:xfrm>
          <a:off x="7510114" y="2431498"/>
          <a:ext cx="3941657" cy="2282015"/>
        </p:xfrm>
        <a:graphic>
          <a:graphicData uri="http://schemas.openxmlformats.org/drawingml/2006/table">
            <a:tbl>
              <a:tblPr firstRow="1" bandRow="1">
                <a:tableStyleId>{2E9387EA-8BB5-43E5-8CFF-1CC3EA9AA637}</a:tableStyleId>
              </a:tblPr>
              <a:tblGrid>
                <a:gridCol w="3941657">
                  <a:extLst>
                    <a:ext uri="{9D8B030D-6E8A-4147-A177-3AD203B41FA5}">
                      <a16:colId xmlns:a16="http://schemas.microsoft.com/office/drawing/2014/main" val="1422872199"/>
                    </a:ext>
                  </a:extLst>
                </a:gridCol>
              </a:tblGrid>
              <a:tr h="19843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Path and Action</a:t>
                      </a:r>
                      <a:endParaRPr lang="en-ID" sz="1200" b="1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54375"/>
                  </a:ext>
                </a:extLst>
              </a:tr>
              <a:tr h="2083579">
                <a:tc>
                  <a:txBody>
                    <a:bodyPr/>
                    <a:lstStyle/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Job Group : Group Kode Job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Name : Job Name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Dates : Start Date (Mandatory) – End Date Job (Optional)</a:t>
                      </a:r>
                    </a:p>
                    <a:p>
                      <a:pPr lvl="0"/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Click (I) Save</a:t>
                      </a:r>
                      <a:endParaRPr lang="en-ID" sz="1200" dirty="0">
                        <a:effectLst/>
                        <a:latin typeface="Book Antiqua" panose="020406020503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44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906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75B42CD5-4ADC-5A1E-3D2A-72A58F689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715EAE86-9E69-204B-00BC-789F5CDD5C6B}"/>
              </a:ext>
            </a:extLst>
          </p:cNvPr>
          <p:cNvSpPr txBox="1"/>
          <p:nvPr/>
        </p:nvSpPr>
        <p:spPr>
          <a:xfrm>
            <a:off x="1904218" y="2961788"/>
            <a:ext cx="83793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/>
              <a:t>PO-04: Membuat/Mengubah Job dan Position</a:t>
            </a:r>
          </a:p>
          <a:p>
            <a:pPr algn="ctr"/>
            <a:endParaRPr lang="pt-BR" sz="2400" b="1" dirty="0"/>
          </a:p>
          <a:p>
            <a:pPr algn="ctr"/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endParaRPr lang="en-US" sz="2400" dirty="0">
              <a:latin typeface="Calibri"/>
              <a:ea typeface="SimSun"/>
            </a:endParaRPr>
          </a:p>
          <a:p>
            <a:pPr algn="ctr"/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2994905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5963C-9303-9599-1859-05EF1DAB7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C40A1-EC9A-D338-3E5C-BC7F1E6E7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6"/>
          <a:stretch/>
        </p:blipFill>
        <p:spPr>
          <a:xfrm>
            <a:off x="694054" y="1756283"/>
            <a:ext cx="7571914" cy="4241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830A9-E598-0A85-133C-9991776636B5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PO-04: Membuat/Mengubah </a:t>
            </a:r>
            <a:r>
              <a:rPr lang="en-US" sz="2400" b="1" dirty="0"/>
              <a:t>Job dan Position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8A5A1-15D3-BC5E-D9C6-83A5921EC61E}"/>
              </a:ext>
            </a:extLst>
          </p:cNvPr>
          <p:cNvSpPr txBox="1"/>
          <p:nvPr/>
        </p:nvSpPr>
        <p:spPr>
          <a:xfrm>
            <a:off x="192422" y="1024880"/>
            <a:ext cx="76714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1: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Logo Delete Record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042824-CDB5-B80B-BB32-B56B86A50760}"/>
              </a:ext>
            </a:extLst>
          </p:cNvPr>
          <p:cNvSpPr/>
          <p:nvPr/>
        </p:nvSpPr>
        <p:spPr>
          <a:xfrm flipH="1">
            <a:off x="4180113" y="2307468"/>
            <a:ext cx="370115" cy="3813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3018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4E69B-3405-5986-BEA5-BFEB487E0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FAE3C6-D27F-C407-BCC5-A0488501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1" y="2073591"/>
            <a:ext cx="7117790" cy="39773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622E8C-411C-3C82-1B94-B217DF793E31}"/>
              </a:ext>
            </a:extLst>
          </p:cNvPr>
          <p:cNvSpPr txBox="1"/>
          <p:nvPr/>
        </p:nvSpPr>
        <p:spPr>
          <a:xfrm>
            <a:off x="192422" y="289030"/>
            <a:ext cx="80735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 dirty="0"/>
              <a:t>PO-04: Membuat/Mengubah </a:t>
            </a:r>
            <a:r>
              <a:rPr lang="en-US" sz="2400" b="1" dirty="0"/>
              <a:t>Job dan Position</a:t>
            </a:r>
            <a:endParaRPr lang="id-ID" sz="2400" b="1" dirty="0"/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CC8A1-0FEE-651D-9707-B858623ECF39}"/>
              </a:ext>
            </a:extLst>
          </p:cNvPr>
          <p:cNvSpPr txBox="1"/>
          <p:nvPr/>
        </p:nvSpPr>
        <p:spPr>
          <a:xfrm>
            <a:off x="192422" y="1024880"/>
            <a:ext cx="767140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Deaktivasi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dan Positions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dirty="0">
              <a:latin typeface="Calibri"/>
              <a:ea typeface="SimSun"/>
            </a:endParaRPr>
          </a:p>
          <a:p>
            <a:r>
              <a:rPr lang="en-US" sz="1800" b="1" dirty="0">
                <a:latin typeface="Calibri"/>
                <a:ea typeface="SimSun"/>
              </a:rPr>
              <a:t>Step 2: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Delete, </a:t>
            </a:r>
            <a:r>
              <a:rPr lang="en-US" sz="1800" b="1" dirty="0" err="1">
                <a:latin typeface="Calibri"/>
                <a:ea typeface="SimSun"/>
              </a:rPr>
              <a:t>maka</a:t>
            </a:r>
            <a:r>
              <a:rPr lang="en-US" sz="1800" b="1" dirty="0">
                <a:latin typeface="Calibri"/>
                <a:ea typeface="SimSun"/>
              </a:rPr>
              <a:t> positions yang </a:t>
            </a:r>
            <a:r>
              <a:rPr lang="en-US" sz="1800" b="1" dirty="0" err="1">
                <a:latin typeface="Calibri"/>
                <a:ea typeface="SimSun"/>
              </a:rPr>
              <a:t>telah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terbentuk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akan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dihapus</a:t>
            </a:r>
            <a:r>
              <a:rPr lang="en-US" sz="1800" b="1" dirty="0">
                <a:latin typeface="Calibri"/>
                <a:ea typeface="SimSun"/>
              </a:rPr>
              <a:t>. Jika </a:t>
            </a:r>
            <a:r>
              <a:rPr lang="en-US" sz="1800" b="1" dirty="0" err="1">
                <a:latin typeface="Calibri"/>
                <a:ea typeface="SimSun"/>
              </a:rPr>
              <a:t>sudah</a:t>
            </a:r>
            <a:r>
              <a:rPr lang="en-US" sz="1800" b="1" dirty="0">
                <a:latin typeface="Calibri"/>
                <a:ea typeface="SimSun"/>
              </a:rPr>
              <a:t>, </a:t>
            </a:r>
            <a:r>
              <a:rPr lang="en-US" sz="1800" b="1" dirty="0" err="1">
                <a:latin typeface="Calibri"/>
                <a:ea typeface="SimSun"/>
              </a:rPr>
              <a:t>klik</a:t>
            </a:r>
            <a:r>
              <a:rPr lang="en-US" sz="1800" b="1" dirty="0">
                <a:latin typeface="Calibri"/>
                <a:ea typeface="SimSun"/>
              </a:rPr>
              <a:t> Save </a:t>
            </a:r>
            <a:r>
              <a:rPr lang="en-US" sz="1800" b="1" dirty="0" err="1">
                <a:latin typeface="Calibri"/>
                <a:ea typeface="SimSun"/>
              </a:rPr>
              <a:t>atau</a:t>
            </a:r>
            <a:r>
              <a:rPr lang="en-US" sz="1800" b="1" dirty="0">
                <a:latin typeface="Calibri"/>
                <a:ea typeface="SimSun"/>
              </a:rPr>
              <a:t> </a:t>
            </a:r>
            <a:r>
              <a:rPr lang="en-US" sz="1800" b="1" dirty="0" err="1">
                <a:latin typeface="Calibri"/>
                <a:ea typeface="SimSun"/>
              </a:rPr>
              <a:t>Ctrl+S</a:t>
            </a:r>
            <a:r>
              <a:rPr lang="en-US" sz="1800" b="1" dirty="0">
                <a:latin typeface="Calibri"/>
                <a:ea typeface="SimSun"/>
              </a:rPr>
              <a:t> 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1124E-1BAA-D524-4AF7-7EF0DBDFF05E}"/>
              </a:ext>
            </a:extLst>
          </p:cNvPr>
          <p:cNvSpPr/>
          <p:nvPr/>
        </p:nvSpPr>
        <p:spPr>
          <a:xfrm flipH="1">
            <a:off x="5094514" y="4571695"/>
            <a:ext cx="489857" cy="4248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9888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3470AFC2CF2D499E1CA71709424E52" ma:contentTypeVersion="13" ma:contentTypeDescription="Create a new document." ma:contentTypeScope="" ma:versionID="a4f2f3577960ead64d8d3600aee46962">
  <xsd:schema xmlns:xsd="http://www.w3.org/2001/XMLSchema" xmlns:xs="http://www.w3.org/2001/XMLSchema" xmlns:p="http://schemas.microsoft.com/office/2006/metadata/properties" xmlns:ns2="dc95bdf4-5302-46ee-8a9a-0bebe3955154" xmlns:ns3="8bbafc3f-d9e2-401c-8562-e5bb3f656bc2" targetNamespace="http://schemas.microsoft.com/office/2006/metadata/properties" ma:root="true" ma:fieldsID="f28b52984991f975b54142fbd95a3423" ns2:_="" ns3:_="">
    <xsd:import namespace="dc95bdf4-5302-46ee-8a9a-0bebe3955154"/>
    <xsd:import namespace="8bbafc3f-d9e2-401c-8562-e5bb3f656b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95bdf4-5302-46ee-8a9a-0bebe39551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dee3c587-80c4-46c3-997e-c0a9bbc77e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bafc3f-d9e2-401c-8562-e5bb3f656bc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bbafc3f-d9e2-401c-8562-e5bb3f656bc2">
      <UserInfo>
        <DisplayName>Naaman Yulianto</DisplayName>
        <AccountId>10</AccountId>
        <AccountType/>
      </UserInfo>
      <UserInfo>
        <DisplayName>Emelina</DisplayName>
        <AccountId>12</AccountId>
        <AccountType/>
      </UserInfo>
      <UserInfo>
        <DisplayName>Dian Wandiana</DisplayName>
        <AccountId>131</AccountId>
        <AccountType/>
      </UserInfo>
      <UserInfo>
        <DisplayName>Fransisca Aprilia</DisplayName>
        <AccountId>54</AccountId>
        <AccountType/>
      </UserInfo>
      <UserInfo>
        <DisplayName>Andhika Hartono</DisplayName>
        <AccountId>25</AccountId>
        <AccountType/>
      </UserInfo>
      <UserInfo>
        <DisplayName>Andika Putra Kurniawan</DisplayName>
        <AccountId>24</AccountId>
        <AccountType/>
      </UserInfo>
    </SharedWithUsers>
    <lcf76f155ced4ddcb4097134ff3c332f xmlns="dc95bdf4-5302-46ee-8a9a-0bebe395515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F845949-E067-405A-98D0-DDCEB93997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63A1CB-B28D-4ED5-B691-A5CC971992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95bdf4-5302-46ee-8a9a-0bebe3955154"/>
    <ds:schemaRef ds:uri="8bbafc3f-d9e2-401c-8562-e5bb3f656b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275AD8-3D9D-46D7-9B99-98F462C70F9B}">
  <ds:schemaRefs>
    <ds:schemaRef ds:uri="http://schemas.microsoft.com/office/2006/metadata/properties"/>
    <ds:schemaRef ds:uri="http://schemas.microsoft.com/office/infopath/2007/PartnerControls"/>
    <ds:schemaRef ds:uri="8bbafc3f-d9e2-401c-8562-e5bb3f656bc2"/>
    <ds:schemaRef ds:uri="dc95bdf4-5302-46ee-8a9a-0bebe395515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4660</TotalTime>
  <Words>15109</Words>
  <Application>Microsoft Office PowerPoint</Application>
  <PresentationFormat>Widescreen</PresentationFormat>
  <Paragraphs>2356</Paragraphs>
  <Slides>354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354</vt:i4>
      </vt:variant>
    </vt:vector>
  </HeadingPairs>
  <TitlesOfParts>
    <vt:vector size="361" baseType="lpstr">
      <vt:lpstr>Open Sans</vt:lpstr>
      <vt:lpstr>Verdana</vt:lpstr>
      <vt:lpstr>Book Antiqua</vt:lpstr>
      <vt:lpstr>Arial</vt:lpstr>
      <vt:lpstr>Calibri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net.soft18</dc:creator>
  <cp:lastModifiedBy>Vinson Halim</cp:lastModifiedBy>
  <cp:revision>321</cp:revision>
  <dcterms:created xsi:type="dcterms:W3CDTF">2020-09-15T08:29:19Z</dcterms:created>
  <dcterms:modified xsi:type="dcterms:W3CDTF">2024-07-09T06:53:55Z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0x010100ED28D61C1B24A5459FF24F63CEAB1B34</vt:lpwstr>
  </property>
  <property fmtid="{D5CDD505-2E9C-101B-9397-08002B2CF9AE}" pid="3" name="MediaServiceImageTags">
    <vt:lpwstr/>
  </property>
</Properties>
</file>